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Poppins" panose="00000500000000000000" pitchFamily="2" charset="0"/>
      <p:regular r:id="rId25"/>
      <p:bold r:id="rId26"/>
      <p:italic r:id="rId27"/>
      <p:boldItalic r:id="rId28"/>
    </p:embeddedFont>
    <p:embeddedFont>
      <p:font typeface="poppins-bol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918"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3700" dirty="0">
                <a:ln w="12700">
                  <a:noFill/>
                </a:ln>
                <a:solidFill>
                  <a:srgbClr val="FFFFFF">
                    <a:alpha val="100000"/>
                  </a:srgbClr>
                </a:solidFill>
                <a:latin typeface="Poppins"/>
                <a:ea typeface="Poppins"/>
                <a:cs typeface="Poppins"/>
              </a:rPr>
              <a:t>Microsoft Purview</a:t>
            </a:r>
          </a:p>
          <a:p>
            <a:pPr algn="l"/>
            <a:r>
              <a:rPr kumimoji="1" lang="en-US" altLang="zh-CN" sz="2000" dirty="0">
                <a:ln w="12700">
                  <a:noFill/>
                </a:ln>
                <a:solidFill>
                  <a:srgbClr val="FFFFFF">
                    <a:alpha val="100000"/>
                  </a:srgbClr>
                </a:solidFill>
                <a:latin typeface="Poppins"/>
                <a:ea typeface="Poppins"/>
                <a:cs typeface="Poppins"/>
              </a:rPr>
              <a:t>Information Governance &amp; Data Stewardship</a:t>
            </a:r>
            <a:endParaRPr kumimoji="1" lang="zh-CN" altLang="en-US" dirty="0"/>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512590" y="1243407"/>
            <a:ext cx="1025180" cy="2281970"/>
          </a:xfrm>
          <a:prstGeom prst="rect">
            <a:avLst/>
          </a:prstGeom>
          <a:solidFill>
            <a:schemeClr val="accent1"/>
          </a:solidFill>
          <a:ln w="12700" cap="sq">
            <a:noFill/>
            <a:miter/>
          </a:ln>
          <a:effectLst>
            <a:outerShdw blurRad="762000" dist="254000" dir="5400000" algn="t" rotWithShape="0">
              <a:srgbClr val="000000">
                <a:alpha val="20000"/>
              </a:srgbClr>
            </a:outerShdw>
          </a:effectLst>
        </p:spPr>
        <p:txBody>
          <a:bodyPr vert="horz" wrap="square" lIns="91440" tIns="45720" rIns="360000" bIns="45720" rtlCol="0" anchor="ctr"/>
          <a:lstStyle/>
          <a:p>
            <a:pPr algn="r"/>
            <a:endParaRPr kumimoji="1" lang="zh-CN" altLang="en-US"/>
          </a:p>
        </p:txBody>
      </p:sp>
      <p:sp>
        <p:nvSpPr>
          <p:cNvPr id="4" name="标题 1"/>
          <p:cNvSpPr txBox="1"/>
          <p:nvPr/>
        </p:nvSpPr>
        <p:spPr>
          <a:xfrm>
            <a:off x="2079624" y="2013975"/>
            <a:ext cx="740834" cy="740834"/>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tx1"/>
          </a:solidFill>
          <a:ln cap="sq">
            <a:noFill/>
          </a:ln>
        </p:spPr>
        <p:txBody>
          <a:bodyPr vert="horz" wrap="square" lIns="91440" tIns="45720" rIns="91440" bIns="45720" rtlCol="0" anchor="t"/>
          <a:lstStyle/>
          <a:p>
            <a:pPr algn="l"/>
            <a:endParaRPr kumimoji="1" lang="zh-CN" altLang="en-US"/>
          </a:p>
        </p:txBody>
      </p:sp>
      <p:sp>
        <p:nvSpPr>
          <p:cNvPr id="5" name="标题 1"/>
          <p:cNvSpPr txBox="1"/>
          <p:nvPr/>
        </p:nvSpPr>
        <p:spPr>
          <a:xfrm>
            <a:off x="6678823" y="2057181"/>
            <a:ext cx="721829" cy="654421"/>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tx1"/>
          </a:solidFill>
          <a:ln cap="sq">
            <a:noFill/>
          </a:ln>
        </p:spPr>
        <p:txBody>
          <a:bodyPr vert="horz" wrap="square" lIns="91440" tIns="45720" rIns="91440" bIns="45720" rtlCol="0" anchor="t"/>
          <a:lstStyle/>
          <a:p>
            <a:pPr algn="l"/>
            <a:endParaRPr kumimoji="1" lang="zh-CN" altLang="en-US"/>
          </a:p>
        </p:txBody>
      </p:sp>
      <p:sp>
        <p:nvSpPr>
          <p:cNvPr id="6" name="标题 1"/>
          <p:cNvSpPr txBox="1"/>
          <p:nvPr/>
        </p:nvSpPr>
        <p:spPr>
          <a:xfrm>
            <a:off x="2079624" y="2941320"/>
            <a:ext cx="3771900" cy="792480"/>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Regulatory Requirements</a:t>
            </a:r>
            <a:endParaRPr kumimoji="1" lang="zh-CN" altLang="en-US"/>
          </a:p>
        </p:txBody>
      </p:sp>
      <p:sp>
        <p:nvSpPr>
          <p:cNvPr id="7" name="标题 1"/>
          <p:cNvSpPr txBox="1"/>
          <p:nvPr/>
        </p:nvSpPr>
        <p:spPr>
          <a:xfrm>
            <a:off x="2079624" y="3901295"/>
            <a:ext cx="3775076" cy="2110885"/>
          </a:xfrm>
          <a:prstGeom prst="rect">
            <a:avLst/>
          </a:prstGeom>
          <a:noFill/>
          <a:ln cap="sq">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Ensuring organizations adhere to various regulatory requirements such as GDPR, CCPA, etc.</a:t>
            </a:r>
            <a:endParaRPr kumimoji="1" lang="zh-CN" altLang="en-US"/>
          </a:p>
        </p:txBody>
      </p:sp>
      <p:sp>
        <p:nvSpPr>
          <p:cNvPr id="8" name="标题 1"/>
          <p:cNvSpPr txBox="1"/>
          <p:nvPr/>
        </p:nvSpPr>
        <p:spPr>
          <a:xfrm>
            <a:off x="6678823" y="2941320"/>
            <a:ext cx="3937000" cy="792480"/>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Audit and Reporting</a:t>
            </a:r>
            <a:endParaRPr kumimoji="1" lang="zh-CN" altLang="en-US"/>
          </a:p>
        </p:txBody>
      </p:sp>
      <p:sp>
        <p:nvSpPr>
          <p:cNvPr id="9" name="标题 1"/>
          <p:cNvSpPr txBox="1"/>
          <p:nvPr/>
        </p:nvSpPr>
        <p:spPr>
          <a:xfrm>
            <a:off x="6678823" y="3901294"/>
            <a:ext cx="3931896" cy="2115966"/>
          </a:xfrm>
          <a:prstGeom prst="rect">
            <a:avLst/>
          </a:prstGeom>
          <a:noFill/>
          <a:ln cap="sq">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Providing tools for generating audit reports and compliance documentation.</a:t>
            </a:r>
            <a:endParaRPr kumimoji="1" lang="zh-CN" altLang="en-US"/>
          </a:p>
        </p:txBody>
      </p:sp>
      <p:sp>
        <p:nvSpPr>
          <p:cNvPr id="10"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Compliance Management</a:t>
            </a:r>
            <a:endParaRPr kumimoji="1" lang="zh-CN" altLang="en-US"/>
          </a:p>
        </p:txBody>
      </p:sp>
      <p:sp>
        <p:nvSpPr>
          <p:cNvPr id="12"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Key Microsoft Purview Terms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409">
                <a:ln w="12700">
                  <a:noFill/>
                </a:ln>
                <a:solidFill>
                  <a:srgbClr val="94ACFA">
                    <a:alpha val="100000"/>
                  </a:srgbClr>
                </a:solidFill>
                <a:latin typeface="poppins-bold"/>
                <a:ea typeface="poppins-bold"/>
                <a:cs typeface="poppins-bold"/>
              </a:rPr>
              <a:t> 03</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840445" y="2914575"/>
            <a:ext cx="2482205" cy="2040590"/>
          </a:xfrm>
          <a:prstGeom prst="rect">
            <a:avLst/>
          </a:prstGeom>
          <a:noFill/>
          <a:ln cap="sq">
            <a:noFill/>
          </a:ln>
          <a:effectLst/>
        </p:spPr>
        <p:txBody>
          <a:bodyPr vert="horz" wrap="square" lIns="64008" tIns="32004" rIns="64008" bIns="32004" rtlCol="0" anchor="ctr"/>
          <a:lstStyle/>
          <a:p>
            <a:pPr algn="l"/>
            <a:r>
              <a:rPr kumimoji="1" lang="en-US" altLang="zh-CN" sz="11500">
                <a:ln w="12700">
                  <a:noFill/>
                </a:ln>
                <a:solidFill>
                  <a:srgbClr val="000000">
                    <a:alpha val="5000"/>
                  </a:srgbClr>
                </a:solidFill>
                <a:latin typeface="poppins-bold"/>
                <a:ea typeface="poppins-bold"/>
                <a:cs typeface="poppins-bold"/>
              </a:rPr>
              <a:t>01</a:t>
            </a:r>
            <a:endParaRPr kumimoji="1" lang="zh-CN" altLang="en-US"/>
          </a:p>
        </p:txBody>
      </p:sp>
      <p:sp>
        <p:nvSpPr>
          <p:cNvPr id="4" name="标题 1"/>
          <p:cNvSpPr txBox="1"/>
          <p:nvPr/>
        </p:nvSpPr>
        <p:spPr>
          <a:xfrm>
            <a:off x="1793482" y="2946400"/>
            <a:ext cx="3448130" cy="729449"/>
          </a:xfrm>
          <a:prstGeom prst="rect">
            <a:avLst/>
          </a:prstGeom>
          <a:noFill/>
          <a:ln cap="sq">
            <a:noFill/>
          </a:ln>
          <a:effectLst/>
        </p:spPr>
        <p:txBody>
          <a:bodyPr vert="horz" wrap="square" lIns="64008" tIns="32004" rIns="64008" bIns="32004" rtlCol="0" anchor="b"/>
          <a:lstStyle/>
          <a:p>
            <a:pPr algn="l"/>
            <a:r>
              <a:rPr kumimoji="1" lang="en-US" altLang="zh-CN" sz="1600">
                <a:ln w="12700">
                  <a:noFill/>
                </a:ln>
                <a:solidFill>
                  <a:srgbClr val="262626">
                    <a:alpha val="100000"/>
                  </a:srgbClr>
                </a:solidFill>
                <a:latin typeface="poppins-bold"/>
                <a:ea typeface="poppins-bold"/>
                <a:cs typeface="poppins-bold"/>
              </a:rPr>
              <a:t>Data Encryption</a:t>
            </a:r>
            <a:endParaRPr kumimoji="1" lang="zh-CN" altLang="en-US"/>
          </a:p>
        </p:txBody>
      </p:sp>
      <p:sp>
        <p:nvSpPr>
          <p:cNvPr id="5" name="标题 1"/>
          <p:cNvSpPr txBox="1"/>
          <p:nvPr/>
        </p:nvSpPr>
        <p:spPr>
          <a:xfrm>
            <a:off x="1793482" y="3725852"/>
            <a:ext cx="3451618" cy="1956127"/>
          </a:xfrm>
          <a:prstGeom prst="rect">
            <a:avLst/>
          </a:prstGeom>
          <a:noFill/>
          <a:ln cap="sq">
            <a:noFill/>
          </a:ln>
          <a:effectLst/>
        </p:spPr>
        <p:txBody>
          <a:bodyPr vert="horz" wrap="square" lIns="64008" tIns="32004" rIns="64008" bIns="32004" rtlCol="0" anchor="t"/>
          <a:lstStyle/>
          <a:p>
            <a:pPr algn="l"/>
            <a:r>
              <a:rPr kumimoji="1" lang="en-US" altLang="zh-CN" sz="1400">
                <a:ln w="12700">
                  <a:noFill/>
                </a:ln>
                <a:solidFill>
                  <a:srgbClr val="404040">
                    <a:alpha val="100000"/>
                  </a:srgbClr>
                </a:solidFill>
                <a:latin typeface="Poppins"/>
                <a:ea typeface="Poppins"/>
                <a:cs typeface="Poppins"/>
              </a:rPr>
              <a:t>Implementation of encryption methods to protect sensitive information.</a:t>
            </a:r>
            <a:endParaRPr kumimoji="1" lang="zh-CN" altLang="en-US"/>
          </a:p>
        </p:txBody>
      </p:sp>
      <p:sp>
        <p:nvSpPr>
          <p:cNvPr id="6" name="标题 1"/>
          <p:cNvSpPr txBox="1"/>
          <p:nvPr/>
        </p:nvSpPr>
        <p:spPr>
          <a:xfrm>
            <a:off x="1793482" y="1942654"/>
            <a:ext cx="812594" cy="812594"/>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987409" y="2136581"/>
            <a:ext cx="424740" cy="42474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7732959" y="2914575"/>
            <a:ext cx="2482205" cy="2040590"/>
          </a:xfrm>
          <a:prstGeom prst="rect">
            <a:avLst/>
          </a:prstGeom>
          <a:noFill/>
          <a:ln cap="sq">
            <a:noFill/>
          </a:ln>
          <a:effectLst/>
        </p:spPr>
        <p:txBody>
          <a:bodyPr vert="horz" wrap="square" lIns="64008" tIns="32004" rIns="64008" bIns="32004" rtlCol="0" anchor="ctr"/>
          <a:lstStyle/>
          <a:p>
            <a:pPr algn="l"/>
            <a:r>
              <a:rPr kumimoji="1" lang="en-US" altLang="zh-CN" sz="11500">
                <a:ln w="12700">
                  <a:noFill/>
                </a:ln>
                <a:solidFill>
                  <a:srgbClr val="000000">
                    <a:alpha val="5000"/>
                  </a:srgbClr>
                </a:solidFill>
                <a:latin typeface="poppins-bold"/>
                <a:ea typeface="poppins-bold"/>
                <a:cs typeface="poppins-bold"/>
              </a:rPr>
              <a:t>02</a:t>
            </a:r>
            <a:endParaRPr kumimoji="1" lang="zh-CN" altLang="en-US"/>
          </a:p>
        </p:txBody>
      </p:sp>
      <p:sp>
        <p:nvSpPr>
          <p:cNvPr id="9" name="标题 1"/>
          <p:cNvSpPr txBox="1"/>
          <p:nvPr/>
        </p:nvSpPr>
        <p:spPr>
          <a:xfrm>
            <a:off x="6685996" y="2946400"/>
            <a:ext cx="3448130" cy="729449"/>
          </a:xfrm>
          <a:prstGeom prst="rect">
            <a:avLst/>
          </a:prstGeom>
          <a:noFill/>
          <a:ln cap="sq">
            <a:noFill/>
          </a:ln>
          <a:effectLst/>
        </p:spPr>
        <p:txBody>
          <a:bodyPr vert="horz" wrap="square" lIns="64008" tIns="32004" rIns="64008" bIns="32004" rtlCol="0" anchor="b"/>
          <a:lstStyle/>
          <a:p>
            <a:pPr algn="l"/>
            <a:r>
              <a:rPr kumimoji="1" lang="en-US" altLang="zh-CN" sz="1600">
                <a:ln w="12700">
                  <a:noFill/>
                </a:ln>
                <a:solidFill>
                  <a:srgbClr val="262626">
                    <a:alpha val="100000"/>
                  </a:srgbClr>
                </a:solidFill>
                <a:latin typeface="poppins-bold"/>
                <a:ea typeface="poppins-bold"/>
                <a:cs typeface="poppins-bold"/>
              </a:rPr>
              <a:t>Access Controls</a:t>
            </a:r>
            <a:endParaRPr kumimoji="1" lang="zh-CN" altLang="en-US"/>
          </a:p>
        </p:txBody>
      </p:sp>
      <p:sp>
        <p:nvSpPr>
          <p:cNvPr id="10" name="标题 1"/>
          <p:cNvSpPr txBox="1"/>
          <p:nvPr/>
        </p:nvSpPr>
        <p:spPr>
          <a:xfrm>
            <a:off x="6685996" y="3725852"/>
            <a:ext cx="3448604" cy="1956127"/>
          </a:xfrm>
          <a:prstGeom prst="rect">
            <a:avLst/>
          </a:prstGeom>
          <a:noFill/>
          <a:ln cap="sq">
            <a:noFill/>
          </a:ln>
          <a:effectLst/>
        </p:spPr>
        <p:txBody>
          <a:bodyPr vert="horz" wrap="square" lIns="64008" tIns="32004" rIns="64008" bIns="32004" rtlCol="0" anchor="t"/>
          <a:lstStyle/>
          <a:p>
            <a:pPr algn="l"/>
            <a:r>
              <a:rPr kumimoji="1" lang="en-US" altLang="zh-CN" sz="1400">
                <a:ln w="12700">
                  <a:noFill/>
                </a:ln>
                <a:solidFill>
                  <a:srgbClr val="404040">
                    <a:alpha val="100000"/>
                  </a:srgbClr>
                </a:solidFill>
                <a:latin typeface="Poppins"/>
                <a:ea typeface="Poppins"/>
                <a:cs typeface="Poppins"/>
              </a:rPr>
              <a:t>Establishing strict access controls to manage data access and usage.</a:t>
            </a:r>
            <a:endParaRPr kumimoji="1" lang="zh-CN" altLang="en-US"/>
          </a:p>
        </p:txBody>
      </p:sp>
      <p:sp>
        <p:nvSpPr>
          <p:cNvPr id="11" name="标题 1"/>
          <p:cNvSpPr txBox="1"/>
          <p:nvPr/>
        </p:nvSpPr>
        <p:spPr>
          <a:xfrm>
            <a:off x="6742537" y="1942654"/>
            <a:ext cx="812594" cy="812594"/>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6936464" y="2148788"/>
            <a:ext cx="424740" cy="400326"/>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Information Protection</a:t>
            </a:r>
            <a:endParaRPr kumimoji="1" lang="zh-CN" altLang="en-US"/>
          </a:p>
        </p:txBody>
      </p:sp>
      <p:sp>
        <p:nvSpPr>
          <p:cNvPr id="15"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4051395" y="2214418"/>
            <a:ext cx="6894083" cy="867319"/>
          </a:xfrm>
          <a:prstGeom prst="rect">
            <a:avLst/>
          </a:prstGeom>
          <a:noFill/>
          <a:ln cap="sq">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Processes involved in the creation and acquisition of data within an organization.</a:t>
            </a:r>
            <a:endParaRPr kumimoji="1" lang="zh-CN" altLang="en-US"/>
          </a:p>
        </p:txBody>
      </p:sp>
      <p:sp>
        <p:nvSpPr>
          <p:cNvPr id="4" name="标题 1"/>
          <p:cNvSpPr txBox="1"/>
          <p:nvPr/>
        </p:nvSpPr>
        <p:spPr>
          <a:xfrm>
            <a:off x="4051393" y="1864567"/>
            <a:ext cx="6894082" cy="318925"/>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Data Creation and Acquisition</a:t>
            </a:r>
            <a:endParaRPr kumimoji="1" lang="zh-CN" altLang="en-US"/>
          </a:p>
        </p:txBody>
      </p:sp>
      <p:pic>
        <p:nvPicPr>
          <p:cNvPr id="5" name="Picture 4"/>
          <p:cNvPicPr>
            <a:picLocks noChangeAspect="1"/>
          </p:cNvPicPr>
          <p:nvPr/>
        </p:nvPicPr>
        <p:blipFill>
          <a:blip r:embed="rId2">
            <a:alphaModFix/>
          </a:blip>
          <a:srcRect l="26836" t="3821" r="14209" b="3713"/>
          <a:stretch>
            <a:fillRect/>
          </a:stretch>
        </p:blipFill>
        <p:spPr>
          <a:xfrm>
            <a:off x="1233822" y="1507958"/>
            <a:ext cx="1769195" cy="1851926"/>
          </a:xfrm>
          <a:custGeom>
            <a:avLst/>
            <a:gdLst/>
            <a:ahLst/>
            <a:cxnLst/>
            <a:rect l="l" t="t" r="r" b="b"/>
            <a:pathLst>
              <a:path w="1769195" h="1851926">
                <a:moveTo>
                  <a:pt x="0" y="0"/>
                </a:moveTo>
                <a:lnTo>
                  <a:pt x="1769195" y="0"/>
                </a:lnTo>
                <a:lnTo>
                  <a:pt x="1769195" y="1851926"/>
                </a:lnTo>
                <a:lnTo>
                  <a:pt x="0" y="1851926"/>
                </a:lnTo>
                <a:close/>
              </a:path>
            </a:pathLst>
          </a:custGeom>
          <a:noFill/>
          <a:ln>
            <a:noFill/>
          </a:ln>
        </p:spPr>
      </p:pic>
      <p:sp>
        <p:nvSpPr>
          <p:cNvPr id="6" name="标题 1"/>
          <p:cNvSpPr txBox="1"/>
          <p:nvPr/>
        </p:nvSpPr>
        <p:spPr>
          <a:xfrm>
            <a:off x="2472975" y="1786106"/>
            <a:ext cx="1340154" cy="129563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905768" y="2214418"/>
            <a:ext cx="474567" cy="43900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4051395" y="4494656"/>
            <a:ext cx="6894083" cy="867319"/>
          </a:xfrm>
          <a:prstGeom prst="rect">
            <a:avLst/>
          </a:prstGeom>
          <a:noFill/>
          <a:ln cap="sq">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Managing and using data efficiently throughout its lifecycle.</a:t>
            </a:r>
            <a:endParaRPr kumimoji="1" lang="zh-CN" altLang="en-US"/>
          </a:p>
        </p:txBody>
      </p:sp>
      <p:sp>
        <p:nvSpPr>
          <p:cNvPr id="9" name="标题 1"/>
          <p:cNvSpPr txBox="1"/>
          <p:nvPr/>
        </p:nvSpPr>
        <p:spPr>
          <a:xfrm>
            <a:off x="4051393" y="4144805"/>
            <a:ext cx="6894082" cy="318925"/>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Data Maintenance and Usage</a:t>
            </a:r>
            <a:endParaRPr kumimoji="1" lang="zh-CN" altLang="en-US"/>
          </a:p>
        </p:txBody>
      </p:sp>
      <p:pic>
        <p:nvPicPr>
          <p:cNvPr id="10" name="Picture 9"/>
          <p:cNvPicPr>
            <a:picLocks noChangeAspect="1"/>
          </p:cNvPicPr>
          <p:nvPr/>
        </p:nvPicPr>
        <p:blipFill>
          <a:blip r:embed="rId3">
            <a:alphaModFix/>
          </a:blip>
          <a:srcRect t="9057" b="9057"/>
          <a:stretch>
            <a:fillRect/>
          </a:stretch>
        </p:blipFill>
        <p:spPr>
          <a:xfrm>
            <a:off x="1233822" y="3788196"/>
            <a:ext cx="1769195" cy="1851926"/>
          </a:xfrm>
          <a:custGeom>
            <a:avLst/>
            <a:gdLst/>
            <a:ahLst/>
            <a:cxnLst/>
            <a:rect l="l" t="t" r="r" b="b"/>
            <a:pathLst>
              <a:path w="1769195" h="1851926">
                <a:moveTo>
                  <a:pt x="0" y="0"/>
                </a:moveTo>
                <a:lnTo>
                  <a:pt x="1769195" y="0"/>
                </a:lnTo>
                <a:lnTo>
                  <a:pt x="1769195" y="1851926"/>
                </a:lnTo>
                <a:lnTo>
                  <a:pt x="0" y="1851926"/>
                </a:lnTo>
                <a:close/>
              </a:path>
            </a:pathLst>
          </a:custGeom>
          <a:noFill/>
          <a:ln>
            <a:noFill/>
          </a:ln>
        </p:spPr>
      </p:pic>
      <p:sp>
        <p:nvSpPr>
          <p:cNvPr id="11" name="标题 1"/>
          <p:cNvSpPr txBox="1"/>
          <p:nvPr/>
        </p:nvSpPr>
        <p:spPr>
          <a:xfrm>
            <a:off x="2472975" y="4066344"/>
            <a:ext cx="1340154" cy="129563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2905769" y="4506421"/>
            <a:ext cx="474566" cy="415477"/>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Data Lifecycle</a:t>
            </a:r>
            <a:endParaRPr kumimoji="1" lang="zh-CN" altLang="en-US"/>
          </a:p>
        </p:txBody>
      </p:sp>
      <p:sp>
        <p:nvSpPr>
          <p:cNvPr id="15"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1943674"/>
            <a:ext cx="5365846" cy="3260071"/>
          </a:xfrm>
          <a:prstGeom prst="rect">
            <a:avLst/>
          </a:prstGeom>
          <a:blipFill>
            <a:blip r:embed="rId2"/>
            <a:srcRect/>
            <a:tile tx="0" ty="0" sx="100000" sy="100000" algn="tl"/>
          </a:blip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5930584" y="1897911"/>
            <a:ext cx="827392" cy="827392"/>
          </a:xfrm>
          <a:custGeom>
            <a:avLst/>
            <a:gdLst>
              <a:gd name="connsiteX0" fmla="*/ 413697 w 827392"/>
              <a:gd name="connsiteY0" fmla="*/ 0 h 827392"/>
              <a:gd name="connsiteX1" fmla="*/ 0 w 827392"/>
              <a:gd name="connsiteY1" fmla="*/ 413696 h 827392"/>
              <a:gd name="connsiteX2" fmla="*/ 413697 w 827392"/>
              <a:gd name="connsiteY2" fmla="*/ 827393 h 827392"/>
              <a:gd name="connsiteX3" fmla="*/ 827393 w 827392"/>
              <a:gd name="connsiteY3" fmla="*/ 413696 h 827392"/>
              <a:gd name="connsiteX4" fmla="*/ 413697 w 827392"/>
              <a:gd name="connsiteY4" fmla="*/ 0 h 827392"/>
            </a:gdLst>
            <a:ahLst/>
            <a:cxnLst/>
            <a:rect l="l" t="t" r="r" b="b"/>
            <a:pathLst>
              <a:path w="827392" h="827392">
                <a:moveTo>
                  <a:pt x="413697" y="0"/>
                </a:moveTo>
                <a:cubicBezTo>
                  <a:pt x="185196" y="0"/>
                  <a:pt x="0" y="185217"/>
                  <a:pt x="0" y="413696"/>
                </a:cubicBezTo>
                <a:cubicBezTo>
                  <a:pt x="0" y="642176"/>
                  <a:pt x="185196" y="827393"/>
                  <a:pt x="413697" y="827393"/>
                </a:cubicBezTo>
                <a:cubicBezTo>
                  <a:pt x="642197" y="827393"/>
                  <a:pt x="827393" y="642176"/>
                  <a:pt x="827393" y="413696"/>
                </a:cubicBezTo>
                <a:cubicBezTo>
                  <a:pt x="827393" y="185217"/>
                  <a:pt x="642197" y="0"/>
                  <a:pt x="413697" y="0"/>
                </a:cubicBezTo>
                <a:close/>
              </a:path>
            </a:pathLst>
          </a:custGeom>
          <a:solidFill>
            <a:schemeClr val="accent1"/>
          </a:solidFill>
          <a:ln w="52255" cap="flat">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6144537" y="2088972"/>
            <a:ext cx="395004" cy="395061"/>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5930584" y="3908644"/>
            <a:ext cx="827392" cy="827392"/>
          </a:xfrm>
          <a:custGeom>
            <a:avLst/>
            <a:gdLst>
              <a:gd name="connsiteX0" fmla="*/ 413697 w 827392"/>
              <a:gd name="connsiteY0" fmla="*/ 0 h 827392"/>
              <a:gd name="connsiteX1" fmla="*/ 0 w 827392"/>
              <a:gd name="connsiteY1" fmla="*/ 413696 h 827392"/>
              <a:gd name="connsiteX2" fmla="*/ 413697 w 827392"/>
              <a:gd name="connsiteY2" fmla="*/ 827393 h 827392"/>
              <a:gd name="connsiteX3" fmla="*/ 827393 w 827392"/>
              <a:gd name="connsiteY3" fmla="*/ 413696 h 827392"/>
              <a:gd name="connsiteX4" fmla="*/ 413697 w 827392"/>
              <a:gd name="connsiteY4" fmla="*/ 0 h 827392"/>
            </a:gdLst>
            <a:ahLst/>
            <a:cxnLst/>
            <a:rect l="l" t="t" r="r" b="b"/>
            <a:pathLst>
              <a:path w="827392" h="827392">
                <a:moveTo>
                  <a:pt x="413697" y="0"/>
                </a:moveTo>
                <a:cubicBezTo>
                  <a:pt x="185196" y="0"/>
                  <a:pt x="0" y="185217"/>
                  <a:pt x="0" y="413696"/>
                </a:cubicBezTo>
                <a:cubicBezTo>
                  <a:pt x="0" y="642176"/>
                  <a:pt x="185196" y="827393"/>
                  <a:pt x="413697" y="827393"/>
                </a:cubicBezTo>
                <a:cubicBezTo>
                  <a:pt x="642197" y="827393"/>
                  <a:pt x="827393" y="642176"/>
                  <a:pt x="827393" y="413696"/>
                </a:cubicBezTo>
                <a:cubicBezTo>
                  <a:pt x="827393" y="185217"/>
                  <a:pt x="642197" y="0"/>
                  <a:pt x="413697" y="0"/>
                </a:cubicBezTo>
                <a:close/>
              </a:path>
            </a:pathLst>
          </a:custGeom>
          <a:solidFill>
            <a:schemeClr val="accent2"/>
          </a:solidFill>
          <a:ln w="52255"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6144509" y="4131182"/>
            <a:ext cx="395061" cy="382316"/>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6853646" y="2301533"/>
            <a:ext cx="4487454" cy="1275360"/>
          </a:xfrm>
          <a:prstGeom prst="rect">
            <a:avLst/>
          </a:prstGeom>
          <a:noFill/>
          <a:ln cap="sq">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Establishing organizational policy frameworks for data usage and management.</a:t>
            </a:r>
            <a:endParaRPr kumimoji="1" lang="zh-CN" altLang="en-US"/>
          </a:p>
        </p:txBody>
      </p:sp>
      <p:sp>
        <p:nvSpPr>
          <p:cNvPr id="9" name="标题 1"/>
          <p:cNvSpPr txBox="1"/>
          <p:nvPr/>
        </p:nvSpPr>
        <p:spPr>
          <a:xfrm>
            <a:off x="6853646" y="1946415"/>
            <a:ext cx="4483100" cy="330200"/>
          </a:xfrm>
          <a:prstGeom prst="rect">
            <a:avLst/>
          </a:prstGeom>
          <a:noFill/>
          <a:ln cap="sq">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Policy Frameworks</a:t>
            </a:r>
            <a:endParaRPr kumimoji="1" lang="zh-CN" altLang="en-US"/>
          </a:p>
        </p:txBody>
      </p:sp>
      <p:sp>
        <p:nvSpPr>
          <p:cNvPr id="10" name="标题 1"/>
          <p:cNvSpPr txBox="1"/>
          <p:nvPr/>
        </p:nvSpPr>
        <p:spPr>
          <a:xfrm>
            <a:off x="6853646" y="4282733"/>
            <a:ext cx="4487454" cy="1275360"/>
          </a:xfrm>
          <a:prstGeom prst="rect">
            <a:avLst/>
          </a:prstGeom>
          <a:noFill/>
          <a:ln cap="sq">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Defining and monitoring compliance metrics to ensure governance standards are met.</a:t>
            </a:r>
            <a:endParaRPr kumimoji="1" lang="zh-CN" altLang="en-US"/>
          </a:p>
        </p:txBody>
      </p:sp>
      <p:sp>
        <p:nvSpPr>
          <p:cNvPr id="11" name="标题 1"/>
          <p:cNvSpPr txBox="1"/>
          <p:nvPr/>
        </p:nvSpPr>
        <p:spPr>
          <a:xfrm>
            <a:off x="6853646" y="3927615"/>
            <a:ext cx="4483100" cy="330200"/>
          </a:xfrm>
          <a:prstGeom prst="rect">
            <a:avLst/>
          </a:prstGeom>
          <a:noFill/>
          <a:ln cap="sq">
            <a:noFill/>
          </a:ln>
        </p:spPr>
        <p:txBody>
          <a:bodyPr vert="horz" wrap="square" lIns="0" tIns="0" rIns="0" bIns="0" rtlCol="0" anchor="ctr"/>
          <a:lstStyle/>
          <a:p>
            <a:pPr algn="l"/>
            <a:r>
              <a:rPr kumimoji="1" lang="en-US" altLang="zh-CN" sz="1600">
                <a:ln w="12700">
                  <a:noFill/>
                </a:ln>
                <a:solidFill>
                  <a:srgbClr val="03103B">
                    <a:alpha val="100000"/>
                  </a:srgbClr>
                </a:solidFill>
                <a:latin typeface="poppins-bold"/>
                <a:ea typeface="poppins-bold"/>
                <a:cs typeface="poppins-bold"/>
              </a:rPr>
              <a:t>Compliance Metrics</a:t>
            </a:r>
            <a:endParaRPr kumimoji="1" lang="zh-CN" altLang="en-US"/>
          </a:p>
        </p:txBody>
      </p:sp>
      <p:sp>
        <p:nvSpPr>
          <p:cNvPr id="12"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Governance and Compliance</a:t>
            </a:r>
            <a:endParaRPr kumimoji="1" lang="zh-CN" altLang="en-US"/>
          </a:p>
        </p:txBody>
      </p:sp>
      <p:sp>
        <p:nvSpPr>
          <p:cNvPr id="14"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Microsoft Purview Practical Use Cases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067">
                <a:ln w="12700">
                  <a:noFill/>
                </a:ln>
                <a:solidFill>
                  <a:srgbClr val="94ACFA">
                    <a:alpha val="100000"/>
                  </a:srgbClr>
                </a:solidFill>
                <a:latin typeface="poppins-bold"/>
                <a:ea typeface="poppins-bold"/>
                <a:cs typeface="poppins-bold"/>
              </a:rPr>
              <a:t> 04</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617223" y="2035926"/>
            <a:ext cx="3600000" cy="620672"/>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Cross-Department Data Management</a:t>
            </a:r>
            <a:endParaRPr kumimoji="1" lang="zh-CN" altLang="en-US"/>
          </a:p>
        </p:txBody>
      </p:sp>
      <p:sp>
        <p:nvSpPr>
          <p:cNvPr id="4" name="标题 1"/>
          <p:cNvSpPr txBox="1"/>
          <p:nvPr/>
        </p:nvSpPr>
        <p:spPr>
          <a:xfrm>
            <a:off x="7617223" y="2739466"/>
            <a:ext cx="3600000" cy="1303129"/>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Managing data across various departments to ensure consistency and compliance.</a:t>
            </a:r>
            <a:endParaRPr kumimoji="1" lang="zh-CN" altLang="en-US"/>
          </a:p>
        </p:txBody>
      </p:sp>
      <p:sp>
        <p:nvSpPr>
          <p:cNvPr id="5" name="标题 1"/>
          <p:cNvSpPr txBox="1"/>
          <p:nvPr/>
        </p:nvSpPr>
        <p:spPr>
          <a:xfrm>
            <a:off x="974777" y="3537384"/>
            <a:ext cx="3600000" cy="620672"/>
          </a:xfrm>
          <a:prstGeom prst="rect">
            <a:avLst/>
          </a:prstGeom>
          <a:noFill/>
          <a:ln>
            <a:noFill/>
          </a:ln>
        </p:spPr>
        <p:txBody>
          <a:bodyPr vert="horz" wrap="square" lIns="0" tIns="0" rIns="0" bIns="0" rtlCol="0" anchor="b"/>
          <a:lstStyle/>
          <a:p>
            <a:pPr algn="r"/>
            <a:r>
              <a:rPr kumimoji="1" lang="en-US" altLang="zh-CN" sz="1600">
                <a:ln w="12700">
                  <a:noFill/>
                </a:ln>
                <a:solidFill>
                  <a:srgbClr val="262626">
                    <a:alpha val="100000"/>
                  </a:srgbClr>
                </a:solidFill>
                <a:latin typeface="poppins-bold"/>
                <a:ea typeface="poppins-bold"/>
                <a:cs typeface="poppins-bold"/>
              </a:rPr>
              <a:t>Enterprise-wide Data Cataloging</a:t>
            </a:r>
            <a:endParaRPr kumimoji="1" lang="zh-CN" altLang="en-US"/>
          </a:p>
        </p:txBody>
      </p:sp>
      <p:sp>
        <p:nvSpPr>
          <p:cNvPr id="6" name="标题 1"/>
          <p:cNvSpPr txBox="1"/>
          <p:nvPr/>
        </p:nvSpPr>
        <p:spPr>
          <a:xfrm>
            <a:off x="974777" y="4234983"/>
            <a:ext cx="3600000" cy="1303129"/>
          </a:xfrm>
          <a:prstGeom prst="rect">
            <a:avLst/>
          </a:prstGeom>
          <a:noFill/>
          <a:ln>
            <a:noFill/>
          </a:ln>
        </p:spPr>
        <p:txBody>
          <a:bodyPr vert="horz" wrap="square" lIns="0" tIns="0" rIns="0" bIns="0" rtlCol="0" anchor="t"/>
          <a:lstStyle/>
          <a:p>
            <a:pPr algn="r"/>
            <a:r>
              <a:rPr kumimoji="1" lang="en-US" altLang="zh-CN" sz="1400">
                <a:ln w="12700">
                  <a:noFill/>
                </a:ln>
                <a:solidFill>
                  <a:srgbClr val="262626">
                    <a:alpha val="100000"/>
                  </a:srgbClr>
                </a:solidFill>
                <a:latin typeface="Poppins"/>
                <a:ea typeface="Poppins"/>
                <a:cs typeface="Poppins"/>
              </a:rPr>
              <a:t>Creating a centralized catalog for all business data assets for better accessibility.</a:t>
            </a:r>
            <a:endParaRPr kumimoji="1" lang="zh-CN" altLang="en-US"/>
          </a:p>
        </p:txBody>
      </p:sp>
      <p:sp>
        <p:nvSpPr>
          <p:cNvPr id="7" name="标题 1"/>
          <p:cNvSpPr txBox="1"/>
          <p:nvPr/>
        </p:nvSpPr>
        <p:spPr>
          <a:xfrm>
            <a:off x="5987553" y="2492275"/>
            <a:ext cx="1417052" cy="775193"/>
          </a:xfrm>
          <a:prstGeom prst="rightArrow">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5172652" y="2302219"/>
            <a:ext cx="1155309" cy="115530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5269926" y="2399492"/>
            <a:ext cx="960761" cy="960759"/>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5486400" y="2615965"/>
            <a:ext cx="527814" cy="52781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4787395" y="4017430"/>
            <a:ext cx="1417052" cy="775193"/>
          </a:xfrm>
          <a:prstGeom prst="rightArrow">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flipH="1">
            <a:off x="5864039" y="3827374"/>
            <a:ext cx="1155309" cy="1155306"/>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flipH="1">
            <a:off x="5961313" y="3924647"/>
            <a:ext cx="960761" cy="960759"/>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flipH="1">
            <a:off x="6177787" y="4160896"/>
            <a:ext cx="527812" cy="488262"/>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Scenarios in Large Enterprises</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019600" y="2355653"/>
            <a:ext cx="152802" cy="152802"/>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407465" y="2000054"/>
            <a:ext cx="864000" cy="86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8299465" y="1892054"/>
            <a:ext cx="1080000" cy="1080000"/>
          </a:xfrm>
          <a:prstGeom prst="arc">
            <a:avLst>
              <a:gd name="adj1" fmla="val 15254727"/>
              <a:gd name="adj2" fmla="val 9694577"/>
            </a:avLst>
          </a:prstGeom>
          <a:noFill/>
          <a:ln w="28575" cap="rnd">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8605465" y="2227191"/>
            <a:ext cx="468000" cy="409726"/>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2700" cap="sq">
            <a:noFill/>
            <a:miter/>
          </a:ln>
          <a:effectLst/>
        </p:spPr>
        <p:txBody>
          <a:bodyPr vert="horz" wrap="square" lIns="91440" tIns="45720" rIns="91440" bIns="45720" rtlCol="0" anchor="ctr"/>
          <a:lstStyle/>
          <a:p>
            <a:pPr algn="ctr"/>
            <a:endParaRPr kumimoji="1" lang="zh-CN" altLang="en-US"/>
          </a:p>
        </p:txBody>
      </p:sp>
      <p:sp>
        <p:nvSpPr>
          <p:cNvPr id="7" name="标题 1"/>
          <p:cNvSpPr txBox="1"/>
          <p:nvPr/>
        </p:nvSpPr>
        <p:spPr>
          <a:xfrm>
            <a:off x="6577078" y="3091191"/>
            <a:ext cx="4524776" cy="829323"/>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Cost-Effective Data Solutions</a:t>
            </a:r>
            <a:endParaRPr kumimoji="1" lang="zh-CN" altLang="en-US"/>
          </a:p>
        </p:txBody>
      </p:sp>
      <p:sp>
        <p:nvSpPr>
          <p:cNvPr id="8" name="标题 1"/>
          <p:cNvSpPr txBox="1"/>
          <p:nvPr/>
        </p:nvSpPr>
        <p:spPr>
          <a:xfrm>
            <a:off x="6577078" y="3932486"/>
            <a:ext cx="4524776" cy="144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Providing cost- effective data protection and governance solutions tailored for SMBs.</a:t>
            </a:r>
            <a:endParaRPr kumimoji="1" lang="zh-CN" altLang="en-US"/>
          </a:p>
        </p:txBody>
      </p:sp>
      <p:sp>
        <p:nvSpPr>
          <p:cNvPr id="9" name="标题 1"/>
          <p:cNvSpPr txBox="1"/>
          <p:nvPr/>
        </p:nvSpPr>
        <p:spPr>
          <a:xfrm>
            <a:off x="2907834" y="2000054"/>
            <a:ext cx="864000" cy="864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2799834" y="1892054"/>
            <a:ext cx="1080000" cy="1080000"/>
          </a:xfrm>
          <a:prstGeom prst="arc">
            <a:avLst>
              <a:gd name="adj1" fmla="val 393838"/>
              <a:gd name="adj2" fmla="val 18064512"/>
            </a:avLst>
          </a:prstGeom>
          <a:noFill/>
          <a:ln w="28575" cap="rnd">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3123835" y="2216054"/>
            <a:ext cx="432000" cy="432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1077446" y="3091191"/>
            <a:ext cx="4524776" cy="829323"/>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Simplifying Compliance Processes</a:t>
            </a:r>
            <a:endParaRPr kumimoji="1" lang="zh-CN" altLang="en-US"/>
          </a:p>
        </p:txBody>
      </p:sp>
      <p:sp>
        <p:nvSpPr>
          <p:cNvPr id="13" name="标题 1"/>
          <p:cNvSpPr txBox="1"/>
          <p:nvPr/>
        </p:nvSpPr>
        <p:spPr>
          <a:xfrm>
            <a:off x="1077446" y="3932486"/>
            <a:ext cx="4524776" cy="1440000"/>
          </a:xfrm>
          <a:prstGeom prst="rect">
            <a:avLst/>
          </a:prstGeom>
          <a:noFill/>
          <a:ln>
            <a:noFill/>
          </a:ln>
        </p:spPr>
        <p:txBody>
          <a:bodyPr vert="horz" wrap="square" lIns="0" tIns="0" rIns="0" bIns="0" rtlCol="0" anchor="t"/>
          <a:lstStyle/>
          <a:p>
            <a:pPr algn="ctr"/>
            <a:r>
              <a:rPr kumimoji="1" lang="en-US" altLang="zh-CN" sz="1400">
                <a:ln w="12700">
                  <a:noFill/>
                </a:ln>
                <a:solidFill>
                  <a:srgbClr val="000000">
                    <a:alpha val="100000"/>
                  </a:srgbClr>
                </a:solidFill>
                <a:latin typeface="Poppins"/>
                <a:ea typeface="Poppins"/>
                <a:cs typeface="Poppins"/>
              </a:rPr>
              <a:t>Leveraging Purview to simplify regulatory compliance processes for smaller organizations.</a:t>
            </a:r>
            <a:endParaRPr kumimoji="1" lang="zh-CN" altLang="en-US"/>
          </a:p>
        </p:txBody>
      </p:sp>
      <p:sp>
        <p:nvSpPr>
          <p:cNvPr id="14"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Small and Medium-Sized Businesses</a:t>
            </a:r>
            <a:endParaRPr kumimoji="1" lang="zh-CN" altLang="en-US"/>
          </a:p>
        </p:txBody>
      </p:sp>
      <p:sp>
        <p:nvSpPr>
          <p:cNvPr id="16"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8711865" y="1527012"/>
            <a:ext cx="1796718" cy="1886953"/>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5249782" y="-1911014"/>
            <a:ext cx="1620251" cy="8763001"/>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5400000">
            <a:off x="1670717" y="1527015"/>
            <a:ext cx="1475880" cy="1886953"/>
          </a:xfrm>
          <a:prstGeom prst="round2SameRect">
            <a:avLst>
              <a:gd name="adj1" fmla="val 50000"/>
              <a:gd name="adj2" fmla="val 0"/>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893119" y="2067988"/>
            <a:ext cx="925463" cy="805006"/>
          </a:xfrm>
          <a:prstGeom prst="rect">
            <a:avLst/>
          </a:prstGeom>
          <a:noFill/>
          <a:ln cap="sq">
            <a:noFill/>
          </a:ln>
        </p:spPr>
        <p:txBody>
          <a:bodyPr vert="horz" wrap="square" lIns="0" tIns="0" rIns="0" bIns="0" rtlCol="0" anchor="ctr"/>
          <a:lstStyle/>
          <a:p>
            <a:pPr algn="ctr"/>
            <a:r>
              <a:rPr kumimoji="1" lang="en-US" altLang="zh-CN" sz="4400">
                <a:ln w="12700">
                  <a:noFill/>
                </a:ln>
                <a:solidFill>
                  <a:srgbClr val="FFFFFF">
                    <a:alpha val="100000"/>
                  </a:srgbClr>
                </a:solidFill>
                <a:latin typeface="poppins-bold"/>
                <a:ea typeface="poppins-bold"/>
                <a:cs typeface="poppins-bold"/>
              </a:rPr>
              <a:t>01</a:t>
            </a:r>
            <a:endParaRPr kumimoji="1" lang="zh-CN" altLang="en-US"/>
          </a:p>
        </p:txBody>
      </p:sp>
      <p:sp>
        <p:nvSpPr>
          <p:cNvPr id="7" name="标题 1"/>
          <p:cNvSpPr txBox="1"/>
          <p:nvPr/>
        </p:nvSpPr>
        <p:spPr>
          <a:xfrm>
            <a:off x="3565358" y="2374231"/>
            <a:ext cx="6501062" cy="790073"/>
          </a:xfrm>
          <a:prstGeom prst="rect">
            <a:avLst/>
          </a:prstGeom>
          <a:noFill/>
          <a:ln cap="sq">
            <a:noFill/>
          </a:ln>
        </p:spPr>
        <p:txBody>
          <a:bodyPr vert="horz" wrap="square" lIns="0" tIns="0" rIns="0" bIns="0" rtlCol="0" anchor="t"/>
          <a:lstStyle/>
          <a:p>
            <a:pPr algn="l"/>
            <a:r>
              <a:rPr kumimoji="1" lang="en-US" altLang="zh-CN" sz="1400">
                <a:ln w="12700">
                  <a:noFill/>
                </a:ln>
                <a:solidFill>
                  <a:srgbClr val="FFFFFF">
                    <a:alpha val="100000"/>
                  </a:srgbClr>
                </a:solidFill>
                <a:latin typeface="Poppins"/>
                <a:ea typeface="Poppins"/>
                <a:cs typeface="Poppins"/>
              </a:rPr>
              <a:t>Ensuring the protection of sensitive student information through robust data governance.</a:t>
            </a:r>
            <a:endParaRPr kumimoji="1" lang="zh-CN" altLang="en-US"/>
          </a:p>
        </p:txBody>
      </p:sp>
      <p:sp>
        <p:nvSpPr>
          <p:cNvPr id="8" name="标题 1"/>
          <p:cNvSpPr txBox="1"/>
          <p:nvPr/>
        </p:nvSpPr>
        <p:spPr>
          <a:xfrm>
            <a:off x="3565361" y="1945103"/>
            <a:ext cx="6501060" cy="429128"/>
          </a:xfrm>
          <a:prstGeom prst="rect">
            <a:avLst/>
          </a:prstGeom>
          <a:noFill/>
          <a:ln cap="sq">
            <a:noFill/>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Protecting Student Information</a:t>
            </a:r>
            <a:endParaRPr kumimoji="1" lang="zh-CN" altLang="en-US"/>
          </a:p>
        </p:txBody>
      </p:sp>
      <p:sp>
        <p:nvSpPr>
          <p:cNvPr id="9" name="标题 1"/>
          <p:cNvSpPr txBox="1"/>
          <p:nvPr/>
        </p:nvSpPr>
        <p:spPr>
          <a:xfrm rot="5400000">
            <a:off x="8711865" y="3680656"/>
            <a:ext cx="1796718" cy="1886953"/>
          </a:xfrm>
          <a:prstGeom prst="round2SameRect">
            <a:avLst>
              <a:gd name="adj1" fmla="val 50000"/>
              <a:gd name="adj2" fmla="val 0"/>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5400000">
            <a:off x="5249782" y="242630"/>
            <a:ext cx="1620251" cy="8763001"/>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rot="5400000">
            <a:off x="1670717" y="3680659"/>
            <a:ext cx="1475880" cy="1886953"/>
          </a:xfrm>
          <a:prstGeom prst="round2SameRect">
            <a:avLst>
              <a:gd name="adj1" fmla="val 50000"/>
              <a:gd name="adj2" fmla="val 0"/>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1893119" y="4221633"/>
            <a:ext cx="925463" cy="805006"/>
          </a:xfrm>
          <a:prstGeom prst="rect">
            <a:avLst/>
          </a:prstGeom>
          <a:noFill/>
          <a:ln cap="sq">
            <a:noFill/>
          </a:ln>
        </p:spPr>
        <p:txBody>
          <a:bodyPr vert="horz" wrap="square" lIns="0" tIns="0" rIns="0" bIns="0" rtlCol="0" anchor="ctr"/>
          <a:lstStyle/>
          <a:p>
            <a:pPr algn="ctr"/>
            <a:r>
              <a:rPr kumimoji="1" lang="en-US" altLang="zh-CN" sz="4400">
                <a:ln w="12700">
                  <a:noFill/>
                </a:ln>
                <a:solidFill>
                  <a:srgbClr val="FFFFFF">
                    <a:alpha val="100000"/>
                  </a:srgbClr>
                </a:solidFill>
                <a:latin typeface="poppins-bold"/>
                <a:ea typeface="poppins-bold"/>
                <a:cs typeface="poppins-bold"/>
              </a:rPr>
              <a:t>02</a:t>
            </a:r>
            <a:endParaRPr kumimoji="1" lang="zh-CN" altLang="en-US"/>
          </a:p>
        </p:txBody>
      </p:sp>
      <p:sp>
        <p:nvSpPr>
          <p:cNvPr id="13" name="标题 1"/>
          <p:cNvSpPr txBox="1"/>
          <p:nvPr/>
        </p:nvSpPr>
        <p:spPr>
          <a:xfrm>
            <a:off x="3565358" y="4527875"/>
            <a:ext cx="6501062" cy="790073"/>
          </a:xfrm>
          <a:prstGeom prst="rect">
            <a:avLst/>
          </a:prstGeom>
          <a:noFill/>
          <a:ln cap="sq">
            <a:noFill/>
          </a:ln>
        </p:spPr>
        <p:txBody>
          <a:bodyPr vert="horz" wrap="square" lIns="0" tIns="0" rIns="0" bIns="0" rtlCol="0" anchor="t"/>
          <a:lstStyle/>
          <a:p>
            <a:pPr algn="l"/>
            <a:r>
              <a:rPr kumimoji="1" lang="en-US" altLang="zh-CN" sz="1400">
                <a:ln w="12700">
                  <a:noFill/>
                </a:ln>
                <a:solidFill>
                  <a:srgbClr val="FFFFFF">
                    <a:alpha val="100000"/>
                  </a:srgbClr>
                </a:solidFill>
                <a:latin typeface="Poppins"/>
                <a:ea typeface="Poppins"/>
                <a:cs typeface="Poppins"/>
              </a:rPr>
              <a:t>Facilitating the management and sharing of research data securely within academic institutions.</a:t>
            </a:r>
            <a:endParaRPr kumimoji="1" lang="zh-CN" altLang="en-US"/>
          </a:p>
        </p:txBody>
      </p:sp>
      <p:sp>
        <p:nvSpPr>
          <p:cNvPr id="14" name="标题 1"/>
          <p:cNvSpPr txBox="1"/>
          <p:nvPr/>
        </p:nvSpPr>
        <p:spPr>
          <a:xfrm>
            <a:off x="3565361" y="4098747"/>
            <a:ext cx="6501060" cy="429128"/>
          </a:xfrm>
          <a:prstGeom prst="rect">
            <a:avLst/>
          </a:prstGeom>
          <a:noFill/>
          <a:ln cap="sq">
            <a:noFill/>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Managing Research Data</a:t>
            </a:r>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Education Sector Applications</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Future of Microsoft Purview</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178">
                <a:ln w="12700">
                  <a:noFill/>
                </a:ln>
                <a:solidFill>
                  <a:srgbClr val="94ACFA">
                    <a:alpha val="100000"/>
                  </a:srgbClr>
                </a:solidFill>
                <a:latin typeface="poppins-bold"/>
                <a:ea typeface="poppins-bold"/>
                <a:cs typeface="poppins-bold"/>
              </a:rPr>
              <a:t> 05</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0"/>
            <a:ext cx="2973600" cy="3606885"/>
          </a:xfrm>
          <a:custGeom>
            <a:avLst/>
            <a:gdLst>
              <a:gd name="connsiteX0" fmla="*/ 1879493 w 3069366"/>
              <a:gd name="connsiteY0" fmla="*/ 0 h 3723046"/>
              <a:gd name="connsiteX1" fmla="*/ 3069366 w 3069366"/>
              <a:gd name="connsiteY1" fmla="*/ 0 h 3723046"/>
              <a:gd name="connsiteX2" fmla="*/ 40957 w 3069366"/>
              <a:gd name="connsiteY2" fmla="*/ 3715732 h 3723046"/>
              <a:gd name="connsiteX3" fmla="*/ 0 w 3069366"/>
              <a:gd name="connsiteY3" fmla="*/ 3723046 h 3723046"/>
              <a:gd name="connsiteX4" fmla="*/ 0 w 3069366"/>
              <a:gd name="connsiteY4" fmla="*/ 2498905 h 3723046"/>
              <a:gd name="connsiteX5" fmla="*/ 50605 w 3069366"/>
              <a:gd name="connsiteY5" fmla="*/ 2485893 h 3723046"/>
              <a:gd name="connsiteX6" fmla="*/ 1879493 w 3069366"/>
              <a:gd name="connsiteY6" fmla="*/ 0 h 3723046"/>
            </a:gdLst>
            <a:ahLst/>
            <a:cxnLst/>
            <a:rect l="l" t="t" r="r" b="b"/>
            <a:pathLst>
              <a:path w="3069366" h="3723046">
                <a:moveTo>
                  <a:pt x="1879493" y="0"/>
                </a:moveTo>
                <a:lnTo>
                  <a:pt x="3069366" y="0"/>
                </a:lnTo>
                <a:cubicBezTo>
                  <a:pt x="3069366" y="1832862"/>
                  <a:pt x="1769267" y="3362069"/>
                  <a:pt x="40957" y="3715732"/>
                </a:cubicBezTo>
                <a:lnTo>
                  <a:pt x="0" y="3723046"/>
                </a:lnTo>
                <a:lnTo>
                  <a:pt x="0" y="2498905"/>
                </a:lnTo>
                <a:lnTo>
                  <a:pt x="50605" y="2485893"/>
                </a:lnTo>
                <a:cubicBezTo>
                  <a:pt x="1110170" y="2156334"/>
                  <a:pt x="1879493" y="1168010"/>
                  <a:pt x="1879493"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2814552" y="1252572"/>
            <a:ext cx="6828648" cy="900000"/>
          </a:xfrm>
          <a:prstGeom prst="rect">
            <a:avLst/>
          </a:prstGeom>
          <a:noFill/>
          <a:ln>
            <a:noFill/>
          </a:ln>
        </p:spPr>
        <p:txBody>
          <a:bodyPr vert="horz" wrap="square" lIns="0" tIns="0" rIns="0" bIns="0" rtlCol="0" anchor="b"/>
          <a:lstStyle/>
          <a:p>
            <a:pPr algn="l"/>
            <a:r>
              <a:rPr kumimoji="1" lang="en-US" altLang="zh-CN" sz="4800">
                <a:ln w="12700">
                  <a:noFill/>
                </a:ln>
                <a:solidFill>
                  <a:srgbClr val="03103B">
                    <a:alpha val="100000"/>
                  </a:srgbClr>
                </a:solidFill>
                <a:latin typeface="poppins-bold"/>
                <a:ea typeface="poppins-bold"/>
                <a:cs typeface="poppins-bold"/>
              </a:rPr>
              <a:t>C</a:t>
            </a:r>
            <a:r>
              <a:rPr kumimoji="1" lang="en-US" altLang="zh-CN" sz="4800">
                <a:ln w="12700">
                  <a:noFill/>
                </a:ln>
                <a:solidFill>
                  <a:srgbClr val="262626">
                    <a:alpha val="100000"/>
                  </a:srgbClr>
                </a:solidFill>
                <a:latin typeface="poppins-bold"/>
                <a:ea typeface="poppins-bold"/>
                <a:cs typeface="poppins-bold"/>
              </a:rPr>
              <a:t>ontents</a:t>
            </a:r>
            <a:endParaRPr kumimoji="1" lang="zh-CN" altLang="en-US"/>
          </a:p>
        </p:txBody>
      </p:sp>
      <p:sp>
        <p:nvSpPr>
          <p:cNvPr id="5" name="标题 1"/>
          <p:cNvSpPr txBox="1"/>
          <p:nvPr/>
        </p:nvSpPr>
        <p:spPr>
          <a:xfrm>
            <a:off x="3157452" y="2863716"/>
            <a:ext cx="3436844" cy="794147"/>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Introduction to Microsoft Purview</a:t>
            </a:r>
            <a:endParaRPr kumimoji="1" lang="zh-CN" altLang="en-US"/>
          </a:p>
        </p:txBody>
      </p:sp>
      <p:sp>
        <p:nvSpPr>
          <p:cNvPr id="6" name="标题 1"/>
          <p:cNvSpPr txBox="1"/>
          <p:nvPr/>
        </p:nvSpPr>
        <p:spPr>
          <a:xfrm>
            <a:off x="2814552" y="285277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1.</a:t>
            </a:r>
            <a:endParaRPr kumimoji="1" lang="zh-CN" altLang="en-US"/>
          </a:p>
        </p:txBody>
      </p:sp>
      <p:sp>
        <p:nvSpPr>
          <p:cNvPr id="7" name="标题 1"/>
          <p:cNvSpPr txBox="1"/>
          <p:nvPr/>
        </p:nvSpPr>
        <p:spPr>
          <a:xfrm>
            <a:off x="8060556" y="2863716"/>
            <a:ext cx="3436844" cy="794147"/>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Capabilities of Microsoft Purview</a:t>
            </a:r>
            <a:endParaRPr kumimoji="1" lang="zh-CN" altLang="en-US"/>
          </a:p>
        </p:txBody>
      </p:sp>
      <p:sp>
        <p:nvSpPr>
          <p:cNvPr id="8" name="标题 1"/>
          <p:cNvSpPr txBox="1"/>
          <p:nvPr/>
        </p:nvSpPr>
        <p:spPr>
          <a:xfrm>
            <a:off x="7665952" y="2852772"/>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2.</a:t>
            </a:r>
            <a:endParaRPr kumimoji="1" lang="zh-CN" altLang="en-US"/>
          </a:p>
        </p:txBody>
      </p:sp>
      <p:sp>
        <p:nvSpPr>
          <p:cNvPr id="9" name="标题 1"/>
          <p:cNvSpPr txBox="1"/>
          <p:nvPr/>
        </p:nvSpPr>
        <p:spPr>
          <a:xfrm>
            <a:off x="3157452" y="4041470"/>
            <a:ext cx="3436844" cy="794147"/>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Key Microsoft Purview Terms</a:t>
            </a:r>
            <a:endParaRPr kumimoji="1" lang="zh-CN" altLang="en-US"/>
          </a:p>
        </p:txBody>
      </p:sp>
      <p:sp>
        <p:nvSpPr>
          <p:cNvPr id="10" name="标题 1"/>
          <p:cNvSpPr txBox="1"/>
          <p:nvPr/>
        </p:nvSpPr>
        <p:spPr>
          <a:xfrm>
            <a:off x="2814552" y="4041470"/>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3.</a:t>
            </a:r>
            <a:endParaRPr kumimoji="1" lang="zh-CN" altLang="en-US"/>
          </a:p>
        </p:txBody>
      </p:sp>
      <p:sp>
        <p:nvSpPr>
          <p:cNvPr id="11" name="标题 1"/>
          <p:cNvSpPr txBox="1"/>
          <p:nvPr/>
        </p:nvSpPr>
        <p:spPr>
          <a:xfrm>
            <a:off x="8060556" y="4041470"/>
            <a:ext cx="3436844" cy="794147"/>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Microsoft Purview Practical Use Cases</a:t>
            </a:r>
            <a:endParaRPr kumimoji="1" lang="zh-CN" altLang="en-US"/>
          </a:p>
        </p:txBody>
      </p:sp>
      <p:sp>
        <p:nvSpPr>
          <p:cNvPr id="12" name="标题 1"/>
          <p:cNvSpPr txBox="1"/>
          <p:nvPr/>
        </p:nvSpPr>
        <p:spPr>
          <a:xfrm>
            <a:off x="7665952" y="4041470"/>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4.</a:t>
            </a:r>
            <a:endParaRPr kumimoji="1" lang="zh-CN" altLang="en-US"/>
          </a:p>
        </p:txBody>
      </p:sp>
      <p:sp>
        <p:nvSpPr>
          <p:cNvPr id="13" name="标题 1"/>
          <p:cNvSpPr txBox="1"/>
          <p:nvPr/>
        </p:nvSpPr>
        <p:spPr>
          <a:xfrm>
            <a:off x="2814552" y="5219225"/>
            <a:ext cx="491348" cy="569800"/>
          </a:xfrm>
          <a:prstGeom prst="rect">
            <a:avLst/>
          </a:prstGeom>
          <a:noFill/>
          <a:ln>
            <a:noFill/>
          </a:ln>
        </p:spPr>
        <p:txBody>
          <a:bodyPr vert="horz" wrap="square" lIns="0" tIns="0" rIns="0" bIns="0" rtlCol="0" anchor="t"/>
          <a:lstStyle/>
          <a:p>
            <a:pPr algn="l"/>
            <a:r>
              <a:rPr kumimoji="1" lang="en-US" altLang="zh-CN" sz="2200">
                <a:ln w="12700">
                  <a:noFill/>
                </a:ln>
                <a:solidFill>
                  <a:srgbClr val="03103B">
                    <a:alpha val="100000"/>
                  </a:srgbClr>
                </a:solidFill>
                <a:latin typeface="poppins-bold"/>
                <a:ea typeface="poppins-bold"/>
                <a:cs typeface="poppins-bold"/>
              </a:rPr>
              <a:t>5.</a:t>
            </a:r>
            <a:endParaRPr kumimoji="1" lang="zh-CN" altLang="en-US"/>
          </a:p>
        </p:txBody>
      </p:sp>
      <p:sp>
        <p:nvSpPr>
          <p:cNvPr id="14" name="标题 1"/>
          <p:cNvSpPr txBox="1"/>
          <p:nvPr/>
        </p:nvSpPr>
        <p:spPr>
          <a:xfrm>
            <a:off x="3157452" y="5219225"/>
            <a:ext cx="3436844" cy="794147"/>
          </a:xfrm>
          <a:prstGeom prst="rect">
            <a:avLst/>
          </a:prstGeom>
          <a:noFill/>
          <a:ln>
            <a:noFill/>
          </a:ln>
        </p:spPr>
        <p:txBody>
          <a:bodyPr vert="horz" wrap="square" lIns="0" tIns="0" rIns="0" bIns="0" rtlCol="0" anchor="t"/>
          <a:lstStyle/>
          <a:p>
            <a:pPr algn="l"/>
            <a:r>
              <a:rPr kumimoji="1" lang="en-US" altLang="zh-CN" sz="2200">
                <a:ln w="12700">
                  <a:noFill/>
                </a:ln>
                <a:solidFill>
                  <a:srgbClr val="262626">
                    <a:alpha val="100000"/>
                  </a:srgbClr>
                </a:solidFill>
                <a:latin typeface="Poppins"/>
                <a:ea typeface="Poppins"/>
                <a:cs typeface="Poppins"/>
              </a:rPr>
              <a:t>Future of Microsoft Purview</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8889890">
            <a:off x="-2374516" y="4669353"/>
            <a:ext cx="5673922" cy="708779"/>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8889890">
            <a:off x="-1288503" y="4707924"/>
            <a:ext cx="5673922" cy="708779"/>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18889890">
            <a:off x="-202490" y="4746496"/>
            <a:ext cx="5673922" cy="708779"/>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pic>
        <p:nvPicPr>
          <p:cNvPr id="6" name="Picture 5"/>
          <p:cNvPicPr>
            <a:picLocks noChangeAspect="1"/>
          </p:cNvPicPr>
          <p:nvPr/>
        </p:nvPicPr>
        <p:blipFill>
          <a:blip r:embed="rId2">
            <a:alphaModFix/>
          </a:blip>
          <a:srcRect l="10212" r="10212"/>
          <a:stretch>
            <a:fillRect/>
          </a:stretch>
        </p:blipFill>
        <p:spPr>
          <a:xfrm>
            <a:off x="1079674" y="963566"/>
            <a:ext cx="4709115" cy="3945090"/>
          </a:xfrm>
          <a:custGeom>
            <a:avLst/>
            <a:gdLst/>
            <a:ahLst/>
            <a:cxnLst/>
            <a:rect l="l" t="t" r="r" b="b"/>
            <a:pathLst>
              <a:path w="3875340" h="3246590">
                <a:moveTo>
                  <a:pt x="0" y="0"/>
                </a:moveTo>
                <a:lnTo>
                  <a:pt x="3390035" y="1246910"/>
                </a:lnTo>
                <a:lnTo>
                  <a:pt x="3875340" y="3246590"/>
                </a:lnTo>
                <a:lnTo>
                  <a:pt x="232757" y="2933873"/>
                </a:lnTo>
                <a:lnTo>
                  <a:pt x="0" y="0"/>
                </a:lnTo>
                <a:close/>
              </a:path>
            </a:pathLst>
          </a:custGeom>
          <a:noFill/>
          <a:ln>
            <a:noFill/>
          </a:ln>
        </p:spPr>
      </p:pic>
      <p:sp>
        <p:nvSpPr>
          <p:cNvPr id="7" name="标题 1"/>
          <p:cNvSpPr txBox="1"/>
          <p:nvPr/>
        </p:nvSpPr>
        <p:spPr>
          <a:xfrm>
            <a:off x="6839023" y="3683469"/>
            <a:ext cx="4679877" cy="618974"/>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Enhanced Data Integration</a:t>
            </a:r>
            <a:endParaRPr kumimoji="1" lang="zh-CN" altLang="en-US"/>
          </a:p>
        </p:txBody>
      </p:sp>
      <p:sp>
        <p:nvSpPr>
          <p:cNvPr id="8" name="标题 1"/>
          <p:cNvSpPr txBox="1"/>
          <p:nvPr/>
        </p:nvSpPr>
        <p:spPr>
          <a:xfrm>
            <a:off x="6839023" y="4373947"/>
            <a:ext cx="4679877" cy="1282315"/>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Improvements in the integration capabilities with third- party applications and services.</a:t>
            </a:r>
            <a:endParaRPr kumimoji="1" lang="zh-CN" altLang="en-US"/>
          </a:p>
        </p:txBody>
      </p:sp>
      <p:sp>
        <p:nvSpPr>
          <p:cNvPr id="9" name="标题 1"/>
          <p:cNvSpPr txBox="1"/>
          <p:nvPr/>
        </p:nvSpPr>
        <p:spPr>
          <a:xfrm>
            <a:off x="5943171" y="3889889"/>
            <a:ext cx="705209" cy="491187"/>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140070" y="3984801"/>
            <a:ext cx="311411" cy="301364"/>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3274" cap="flat">
            <a:no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6839023" y="1512888"/>
            <a:ext cx="4679877" cy="618974"/>
          </a:xfrm>
          <a:prstGeom prst="rect">
            <a:avLst/>
          </a:prstGeom>
          <a:noFill/>
          <a:ln>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AI-driven Data Insights</a:t>
            </a:r>
            <a:endParaRPr kumimoji="1" lang="zh-CN" altLang="en-US"/>
          </a:p>
        </p:txBody>
      </p:sp>
      <p:sp>
        <p:nvSpPr>
          <p:cNvPr id="12" name="标题 1"/>
          <p:cNvSpPr txBox="1"/>
          <p:nvPr/>
        </p:nvSpPr>
        <p:spPr>
          <a:xfrm>
            <a:off x="6839023" y="2191079"/>
            <a:ext cx="4679877" cy="1282315"/>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Integration of AI to provide deeper insights and automate data governance processes.</a:t>
            </a:r>
            <a:endParaRPr kumimoji="1" lang="zh-CN" altLang="en-US"/>
          </a:p>
        </p:txBody>
      </p:sp>
      <p:sp>
        <p:nvSpPr>
          <p:cNvPr id="13" name="标题 1"/>
          <p:cNvSpPr txBox="1"/>
          <p:nvPr/>
        </p:nvSpPr>
        <p:spPr>
          <a:xfrm>
            <a:off x="5943171" y="1719310"/>
            <a:ext cx="705209" cy="491187"/>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6151785" y="1834360"/>
            <a:ext cx="287981" cy="261087"/>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3274"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Emerging Trends</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0400" y="1554900"/>
            <a:ext cx="4975860" cy="4588775"/>
          </a:xfrm>
          <a:custGeom>
            <a:avLst/>
            <a:gdLst>
              <a:gd name="connsiteX0" fmla="*/ 511200 w 4870807"/>
              <a:gd name="connsiteY0" fmla="*/ 0 h 4588775"/>
              <a:gd name="connsiteX1" fmla="*/ 4870807 w 4870807"/>
              <a:gd name="connsiteY1" fmla="*/ 0 h 4588775"/>
              <a:gd name="connsiteX2" fmla="*/ 4870807 w 4870807"/>
              <a:gd name="connsiteY2" fmla="*/ 494880 h 4588775"/>
              <a:gd name="connsiteX3" fmla="*/ 4870807 w 4870807"/>
              <a:gd name="connsiteY3" fmla="*/ 511200 h 4588775"/>
              <a:gd name="connsiteX4" fmla="*/ 4870807 w 4870807"/>
              <a:gd name="connsiteY4" fmla="*/ 3566375 h 4588775"/>
              <a:gd name="connsiteX5" fmla="*/ 4870807 w 4870807"/>
              <a:gd name="connsiteY5" fmla="*/ 4077575 h 4588775"/>
              <a:gd name="connsiteX6" fmla="*/ 4870807 w 4870807"/>
              <a:gd name="connsiteY6" fmla="*/ 4106760 h 4588775"/>
              <a:gd name="connsiteX7" fmla="*/ 4867865 w 4870807"/>
              <a:gd name="connsiteY7" fmla="*/ 4106760 h 4588775"/>
              <a:gd name="connsiteX8" fmla="*/ 4860421 w 4870807"/>
              <a:gd name="connsiteY8" fmla="*/ 4180600 h 4588775"/>
              <a:gd name="connsiteX9" fmla="*/ 4359607 w 4870807"/>
              <a:gd name="connsiteY9" fmla="*/ 4588775 h 4588775"/>
              <a:gd name="connsiteX10" fmla="*/ 0 w 4870807"/>
              <a:gd name="connsiteY10" fmla="*/ 4588774 h 4588775"/>
              <a:gd name="connsiteX11" fmla="*/ 0 w 4870807"/>
              <a:gd name="connsiteY11" fmla="*/ 4106760 h 4588775"/>
              <a:gd name="connsiteX12" fmla="*/ 0 w 4870807"/>
              <a:gd name="connsiteY12" fmla="*/ 4077575 h 4588775"/>
              <a:gd name="connsiteX13" fmla="*/ 0 w 4870807"/>
              <a:gd name="connsiteY13" fmla="*/ 1022399 h 4588775"/>
              <a:gd name="connsiteX14" fmla="*/ 0 w 4870807"/>
              <a:gd name="connsiteY14" fmla="*/ 511200 h 4588775"/>
              <a:gd name="connsiteX15" fmla="*/ 0 w 4870807"/>
              <a:gd name="connsiteY15" fmla="*/ 494880 h 4588775"/>
              <a:gd name="connsiteX16" fmla="*/ 1646 w 4870807"/>
              <a:gd name="connsiteY16" fmla="*/ 494880 h 4588775"/>
              <a:gd name="connsiteX17" fmla="*/ 10386 w 4870807"/>
              <a:gd name="connsiteY17" fmla="*/ 408175 h 4588775"/>
              <a:gd name="connsiteX18" fmla="*/ 511200 w 4870807"/>
              <a:gd name="connsiteY18" fmla="*/ 0 h 4588775"/>
            </a:gdLst>
            <a:ahLst/>
            <a:cxnLst/>
            <a:rect l="l" t="t" r="r" b="b"/>
            <a:pathLst>
              <a:path w="4870807" h="4588775">
                <a:moveTo>
                  <a:pt x="511200" y="0"/>
                </a:moveTo>
                <a:lnTo>
                  <a:pt x="4870807" y="0"/>
                </a:lnTo>
                <a:lnTo>
                  <a:pt x="4870807" y="494880"/>
                </a:lnTo>
                <a:lnTo>
                  <a:pt x="4870807" y="511200"/>
                </a:lnTo>
                <a:lnTo>
                  <a:pt x="4870807" y="3566375"/>
                </a:lnTo>
                <a:lnTo>
                  <a:pt x="4870807" y="4077575"/>
                </a:lnTo>
                <a:lnTo>
                  <a:pt x="4870807" y="4106760"/>
                </a:lnTo>
                <a:lnTo>
                  <a:pt x="4867865" y="4106760"/>
                </a:lnTo>
                <a:lnTo>
                  <a:pt x="4860421" y="4180600"/>
                </a:lnTo>
                <a:cubicBezTo>
                  <a:pt x="4812754" y="4413545"/>
                  <a:pt x="4606644" y="4588775"/>
                  <a:pt x="4359607" y="4588775"/>
                </a:cubicBezTo>
                <a:lnTo>
                  <a:pt x="0" y="4588774"/>
                </a:lnTo>
                <a:lnTo>
                  <a:pt x="0" y="4106760"/>
                </a:lnTo>
                <a:lnTo>
                  <a:pt x="0" y="4077575"/>
                </a:lnTo>
                <a:lnTo>
                  <a:pt x="0" y="1022399"/>
                </a:lnTo>
                <a:lnTo>
                  <a:pt x="0" y="511200"/>
                </a:lnTo>
                <a:lnTo>
                  <a:pt x="0" y="494880"/>
                </a:lnTo>
                <a:lnTo>
                  <a:pt x="1646" y="494880"/>
                </a:lnTo>
                <a:lnTo>
                  <a:pt x="10386" y="408175"/>
                </a:lnTo>
                <a:cubicBezTo>
                  <a:pt x="58054" y="175230"/>
                  <a:pt x="264163" y="0"/>
                  <a:pt x="511200" y="0"/>
                </a:cubicBezTo>
                <a:close/>
              </a:path>
            </a:pathLst>
          </a:cu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543040" y="1554900"/>
            <a:ext cx="4975860" cy="4588775"/>
          </a:xfrm>
          <a:custGeom>
            <a:avLst/>
            <a:gdLst>
              <a:gd name="connsiteX0" fmla="*/ 511200 w 4870807"/>
              <a:gd name="connsiteY0" fmla="*/ 0 h 4588775"/>
              <a:gd name="connsiteX1" fmla="*/ 4870807 w 4870807"/>
              <a:gd name="connsiteY1" fmla="*/ 0 h 4588775"/>
              <a:gd name="connsiteX2" fmla="*/ 4870807 w 4870807"/>
              <a:gd name="connsiteY2" fmla="*/ 494880 h 4588775"/>
              <a:gd name="connsiteX3" fmla="*/ 4870807 w 4870807"/>
              <a:gd name="connsiteY3" fmla="*/ 511200 h 4588775"/>
              <a:gd name="connsiteX4" fmla="*/ 4870807 w 4870807"/>
              <a:gd name="connsiteY4" fmla="*/ 3566375 h 4588775"/>
              <a:gd name="connsiteX5" fmla="*/ 4870807 w 4870807"/>
              <a:gd name="connsiteY5" fmla="*/ 4077575 h 4588775"/>
              <a:gd name="connsiteX6" fmla="*/ 4870807 w 4870807"/>
              <a:gd name="connsiteY6" fmla="*/ 4106760 h 4588775"/>
              <a:gd name="connsiteX7" fmla="*/ 4867865 w 4870807"/>
              <a:gd name="connsiteY7" fmla="*/ 4106760 h 4588775"/>
              <a:gd name="connsiteX8" fmla="*/ 4860421 w 4870807"/>
              <a:gd name="connsiteY8" fmla="*/ 4180600 h 4588775"/>
              <a:gd name="connsiteX9" fmla="*/ 4359607 w 4870807"/>
              <a:gd name="connsiteY9" fmla="*/ 4588775 h 4588775"/>
              <a:gd name="connsiteX10" fmla="*/ 0 w 4870807"/>
              <a:gd name="connsiteY10" fmla="*/ 4588774 h 4588775"/>
              <a:gd name="connsiteX11" fmla="*/ 0 w 4870807"/>
              <a:gd name="connsiteY11" fmla="*/ 4106760 h 4588775"/>
              <a:gd name="connsiteX12" fmla="*/ 0 w 4870807"/>
              <a:gd name="connsiteY12" fmla="*/ 4077575 h 4588775"/>
              <a:gd name="connsiteX13" fmla="*/ 0 w 4870807"/>
              <a:gd name="connsiteY13" fmla="*/ 1022399 h 4588775"/>
              <a:gd name="connsiteX14" fmla="*/ 0 w 4870807"/>
              <a:gd name="connsiteY14" fmla="*/ 511200 h 4588775"/>
              <a:gd name="connsiteX15" fmla="*/ 0 w 4870807"/>
              <a:gd name="connsiteY15" fmla="*/ 494880 h 4588775"/>
              <a:gd name="connsiteX16" fmla="*/ 1646 w 4870807"/>
              <a:gd name="connsiteY16" fmla="*/ 494880 h 4588775"/>
              <a:gd name="connsiteX17" fmla="*/ 10386 w 4870807"/>
              <a:gd name="connsiteY17" fmla="*/ 408175 h 4588775"/>
              <a:gd name="connsiteX18" fmla="*/ 511200 w 4870807"/>
              <a:gd name="connsiteY18" fmla="*/ 0 h 4588775"/>
            </a:gdLst>
            <a:ahLst/>
            <a:cxnLst/>
            <a:rect l="l" t="t" r="r" b="b"/>
            <a:pathLst>
              <a:path w="4870807" h="4588775">
                <a:moveTo>
                  <a:pt x="511200" y="0"/>
                </a:moveTo>
                <a:lnTo>
                  <a:pt x="4870807" y="0"/>
                </a:lnTo>
                <a:lnTo>
                  <a:pt x="4870807" y="494880"/>
                </a:lnTo>
                <a:lnTo>
                  <a:pt x="4870807" y="511200"/>
                </a:lnTo>
                <a:lnTo>
                  <a:pt x="4870807" y="3566375"/>
                </a:lnTo>
                <a:lnTo>
                  <a:pt x="4870807" y="4077575"/>
                </a:lnTo>
                <a:lnTo>
                  <a:pt x="4870807" y="4106760"/>
                </a:lnTo>
                <a:lnTo>
                  <a:pt x="4867865" y="4106760"/>
                </a:lnTo>
                <a:lnTo>
                  <a:pt x="4860421" y="4180600"/>
                </a:lnTo>
                <a:cubicBezTo>
                  <a:pt x="4812754" y="4413545"/>
                  <a:pt x="4606644" y="4588775"/>
                  <a:pt x="4359607" y="4588775"/>
                </a:cubicBezTo>
                <a:lnTo>
                  <a:pt x="0" y="4588774"/>
                </a:lnTo>
                <a:lnTo>
                  <a:pt x="0" y="4106760"/>
                </a:lnTo>
                <a:lnTo>
                  <a:pt x="0" y="4077575"/>
                </a:lnTo>
                <a:lnTo>
                  <a:pt x="0" y="1022399"/>
                </a:lnTo>
                <a:lnTo>
                  <a:pt x="0" y="511200"/>
                </a:lnTo>
                <a:lnTo>
                  <a:pt x="0" y="494880"/>
                </a:lnTo>
                <a:lnTo>
                  <a:pt x="1646" y="494880"/>
                </a:lnTo>
                <a:lnTo>
                  <a:pt x="10386" y="408175"/>
                </a:lnTo>
                <a:cubicBezTo>
                  <a:pt x="58054" y="175230"/>
                  <a:pt x="264163" y="0"/>
                  <a:pt x="511200" y="0"/>
                </a:cubicBezTo>
                <a:close/>
              </a:path>
            </a:pathLst>
          </a:cu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8203744" y="1779048"/>
            <a:ext cx="1575414" cy="157541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20700000">
            <a:off x="7936231" y="2554704"/>
            <a:ext cx="2189478" cy="499181"/>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8715712" y="2306864"/>
            <a:ext cx="551478" cy="519782"/>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2321104" y="1779048"/>
            <a:ext cx="1575414" cy="1575414"/>
          </a:xfrm>
          <a:prstGeom prst="ellipse">
            <a:avLst/>
          </a:prstGeom>
          <a:gradFill>
            <a:gsLst>
              <a:gs pos="67000">
                <a:schemeClr val="accent1">
                  <a:lumMod val="20000"/>
                  <a:lumOff val="80000"/>
                  <a:alpha val="0"/>
                </a:schemeClr>
              </a:gs>
              <a:gs pos="100000">
                <a:schemeClr val="accent1">
                  <a:lumMod val="20000"/>
                  <a:lumOff val="80000"/>
                  <a:alpha val="61000"/>
                </a:schemeClr>
              </a:gs>
            </a:gsLst>
            <a:path path="circle">
              <a:fillToRect l="50000" t="50000" r="50000" b="50000"/>
            </a:path>
            <a:tileRect/>
          </a:gradFill>
          <a:ln w="15875"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20700000">
            <a:off x="2053591" y="2554704"/>
            <a:ext cx="2189478" cy="499181"/>
          </a:xfrm>
          <a:prstGeom prst="arc">
            <a:avLst>
              <a:gd name="adj1" fmla="val 20876651"/>
              <a:gd name="adj2" fmla="val 11634648"/>
            </a:avLst>
          </a:prstGeom>
          <a:noFill/>
          <a:ln w="19050" cap="sq">
            <a:gradFill>
              <a:gsLst>
                <a:gs pos="0">
                  <a:schemeClr val="bg1">
                    <a:alpha val="0"/>
                  </a:schemeClr>
                </a:gs>
                <a:gs pos="27000">
                  <a:schemeClr val="accent1"/>
                </a:gs>
              </a:gsLst>
              <a:lin ang="5400000" scaled="0"/>
            </a:gra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2854261" y="2291015"/>
            <a:ext cx="509101" cy="551478"/>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6692759" y="3451860"/>
            <a:ext cx="4676422" cy="685963"/>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Expansion of Services</a:t>
            </a:r>
            <a:endParaRPr kumimoji="1" lang="zh-CN" altLang="en-US"/>
          </a:p>
        </p:txBody>
      </p:sp>
      <p:sp>
        <p:nvSpPr>
          <p:cNvPr id="12" name="标题 1"/>
          <p:cNvSpPr txBox="1"/>
          <p:nvPr/>
        </p:nvSpPr>
        <p:spPr>
          <a:xfrm>
            <a:off x="6692759" y="4238201"/>
            <a:ext cx="4673741" cy="1690159"/>
          </a:xfrm>
          <a:prstGeom prst="rect">
            <a:avLst/>
          </a:prstGeom>
          <a:noFill/>
          <a:ln>
            <a:noFill/>
          </a:ln>
        </p:spPr>
        <p:txBody>
          <a:bodyPr vert="horz" wrap="square" lIns="0" tIns="0" rIns="0" bIns="0" rtlCol="0" anchor="t"/>
          <a:lstStyle/>
          <a:p>
            <a:pPr algn="ctr"/>
            <a:r>
              <a:rPr kumimoji="1" lang="en-US" altLang="zh-CN" sz="1800">
                <a:ln w="12700">
                  <a:noFill/>
                </a:ln>
                <a:solidFill>
                  <a:srgbClr val="262626">
                    <a:alpha val="100000"/>
                  </a:srgbClr>
                </a:solidFill>
                <a:latin typeface="Poppins"/>
                <a:ea typeface="Poppins"/>
                <a:cs typeface="Poppins"/>
              </a:rPr>
              <a:t>Expansion of Purview services to cover more data governance and compliance needs.</a:t>
            </a:r>
            <a:endParaRPr kumimoji="1" lang="zh-CN" altLang="en-US"/>
          </a:p>
        </p:txBody>
      </p:sp>
      <p:sp>
        <p:nvSpPr>
          <p:cNvPr id="13" name="标题 1"/>
          <p:cNvSpPr txBox="1"/>
          <p:nvPr/>
        </p:nvSpPr>
        <p:spPr>
          <a:xfrm>
            <a:off x="810119" y="3451860"/>
            <a:ext cx="4676422" cy="685963"/>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Adoption Rates</a:t>
            </a:r>
            <a:endParaRPr kumimoji="1" lang="zh-CN" altLang="en-US"/>
          </a:p>
        </p:txBody>
      </p:sp>
      <p:sp>
        <p:nvSpPr>
          <p:cNvPr id="14" name="标题 1"/>
          <p:cNvSpPr txBox="1"/>
          <p:nvPr/>
        </p:nvSpPr>
        <p:spPr>
          <a:xfrm>
            <a:off x="810119" y="4238201"/>
            <a:ext cx="4676281" cy="1690159"/>
          </a:xfrm>
          <a:prstGeom prst="rect">
            <a:avLst/>
          </a:prstGeom>
          <a:noFill/>
          <a:ln>
            <a:noFill/>
          </a:ln>
        </p:spPr>
        <p:txBody>
          <a:bodyPr vert="horz" wrap="square" lIns="0" tIns="0" rIns="0" bIns="0" rtlCol="0" anchor="t"/>
          <a:lstStyle/>
          <a:p>
            <a:pPr algn="ctr"/>
            <a:r>
              <a:rPr kumimoji="1" lang="en-US" altLang="zh-CN" sz="1800">
                <a:ln w="12700">
                  <a:noFill/>
                </a:ln>
                <a:solidFill>
                  <a:srgbClr val="262626">
                    <a:alpha val="100000"/>
                  </a:srgbClr>
                </a:solidFill>
                <a:latin typeface="Poppins"/>
                <a:ea typeface="Poppins"/>
                <a:cs typeface="Poppins"/>
              </a:rPr>
              <a:t>Increasing adoption rates of Microsoft Purview among various industries.</a:t>
            </a:r>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Market Growth</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740400" y="2157685"/>
            <a:ext cx="2880000" cy="792000"/>
          </a:xfrm>
          <a:prstGeom prst="parallelogram">
            <a:avLst>
              <a:gd name="adj" fmla="val 29957"/>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cxnSp>
        <p:nvCxnSpPr>
          <p:cNvPr id="4" name="标题 1"/>
          <p:cNvCxnSpPr/>
          <p:nvPr/>
        </p:nvCxnSpPr>
        <p:spPr>
          <a:xfrm>
            <a:off x="660400" y="4271145"/>
            <a:ext cx="5040000" cy="0"/>
          </a:xfrm>
          <a:prstGeom prst="line">
            <a:avLst/>
          </a:prstGeom>
          <a:noFill/>
          <a:ln w="12700" cap="sq">
            <a:solidFill>
              <a:schemeClr val="accent1"/>
            </a:solidFill>
            <a:miter/>
            <a:headEnd type="oval"/>
            <a:tailEnd type="oval"/>
          </a:ln>
        </p:spPr>
      </p:cxnSp>
      <p:sp>
        <p:nvSpPr>
          <p:cNvPr id="5" name="标题 1"/>
          <p:cNvSpPr txBox="1"/>
          <p:nvPr/>
        </p:nvSpPr>
        <p:spPr>
          <a:xfrm>
            <a:off x="2280400" y="1653685"/>
            <a:ext cx="1800000" cy="1800000"/>
          </a:xfrm>
          <a:prstGeom prst="ellipse">
            <a:avLst/>
          </a:prstGeom>
          <a:blipFill>
            <a:blip r:embed="rId2"/>
            <a:srcRect/>
            <a:stretch>
              <a:fillRect l="-3467" t="-36179" r="-3467" b="-1708"/>
            </a:stretch>
          </a:blipFill>
          <a:ln w="19050" cap="sq">
            <a:noFill/>
            <a:miter/>
          </a:ln>
        </p:spPr>
        <p:txBody>
          <a:bodyPr vert="horz" wrap="square" lIns="0" tIns="0" rIns="0" bIns="0" rtlCol="0" anchor="ctr"/>
          <a:lstStyle/>
          <a:p>
            <a:pPr algn="l"/>
            <a:endParaRPr kumimoji="1" lang="zh-CN" altLang="en-US"/>
          </a:p>
        </p:txBody>
      </p:sp>
      <p:sp>
        <p:nvSpPr>
          <p:cNvPr id="6" name="标题 1"/>
          <p:cNvSpPr txBox="1"/>
          <p:nvPr/>
        </p:nvSpPr>
        <p:spPr>
          <a:xfrm>
            <a:off x="750400" y="4401620"/>
            <a:ext cx="4860000" cy="1221795"/>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Regular updates and improvements based on customer feedback and evolving industry standards.</a:t>
            </a:r>
            <a:endParaRPr kumimoji="1" lang="zh-CN" altLang="en-US"/>
          </a:p>
        </p:txBody>
      </p:sp>
      <p:sp>
        <p:nvSpPr>
          <p:cNvPr id="7" name="标题 1"/>
          <p:cNvSpPr txBox="1"/>
          <p:nvPr/>
        </p:nvSpPr>
        <p:spPr>
          <a:xfrm>
            <a:off x="7558900" y="2157685"/>
            <a:ext cx="2880000" cy="792000"/>
          </a:xfrm>
          <a:prstGeom prst="parallelogram">
            <a:avLst>
              <a:gd name="adj" fmla="val 29957"/>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cxnSp>
        <p:nvCxnSpPr>
          <p:cNvPr id="8" name="标题 1"/>
          <p:cNvCxnSpPr/>
          <p:nvPr/>
        </p:nvCxnSpPr>
        <p:spPr>
          <a:xfrm>
            <a:off x="6478900" y="4271145"/>
            <a:ext cx="5040000" cy="0"/>
          </a:xfrm>
          <a:prstGeom prst="line">
            <a:avLst/>
          </a:prstGeom>
          <a:noFill/>
          <a:ln w="12700" cap="sq">
            <a:solidFill>
              <a:schemeClr val="accent2"/>
            </a:solidFill>
            <a:miter/>
            <a:headEnd type="oval"/>
            <a:tailEnd type="oval"/>
          </a:ln>
        </p:spPr>
      </p:cxnSp>
      <p:sp>
        <p:nvSpPr>
          <p:cNvPr id="9" name="标题 1"/>
          <p:cNvSpPr txBox="1"/>
          <p:nvPr/>
        </p:nvSpPr>
        <p:spPr>
          <a:xfrm>
            <a:off x="8098900" y="1653685"/>
            <a:ext cx="1800000" cy="1800000"/>
          </a:xfrm>
          <a:prstGeom prst="ellipse">
            <a:avLst/>
          </a:prstGeom>
          <a:blipFill>
            <a:blip r:embed="rId3"/>
            <a:srcRect/>
            <a:stretch>
              <a:fillRect l="-18991" t="-1708" r="-18991" b="-1708"/>
            </a:stretch>
          </a:blipFill>
          <a:ln w="19050" cap="sq">
            <a:noFill/>
            <a:miter/>
          </a:ln>
        </p:spPr>
        <p:txBody>
          <a:bodyPr vert="horz" wrap="square" lIns="0" tIns="0" rIns="0" bIns="0" rtlCol="0" anchor="ctr"/>
          <a:lstStyle/>
          <a:p>
            <a:pPr algn="l"/>
            <a:endParaRPr kumimoji="1" lang="zh-CN" altLang="en-US"/>
          </a:p>
        </p:txBody>
      </p:sp>
      <p:sp>
        <p:nvSpPr>
          <p:cNvPr id="10" name="标题 1"/>
          <p:cNvSpPr txBox="1"/>
          <p:nvPr/>
        </p:nvSpPr>
        <p:spPr>
          <a:xfrm>
            <a:off x="6568900" y="4401620"/>
            <a:ext cx="4860000" cy="1221795"/>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Continuous innovation in features to keep pace with the latest data governance trends and technologies.</a:t>
            </a:r>
            <a:endParaRPr kumimoji="1" lang="zh-CN" altLang="en-US"/>
          </a:p>
        </p:txBody>
      </p:sp>
      <p:sp>
        <p:nvSpPr>
          <p:cNvPr id="11" name="标题 1"/>
          <p:cNvSpPr txBox="1"/>
          <p:nvPr/>
        </p:nvSpPr>
        <p:spPr>
          <a:xfrm>
            <a:off x="6568900" y="3539530"/>
            <a:ext cx="4860000" cy="625789"/>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Innovation in Features</a:t>
            </a:r>
            <a:endParaRPr kumimoji="1" lang="zh-CN" altLang="en-US"/>
          </a:p>
        </p:txBody>
      </p:sp>
      <p:sp>
        <p:nvSpPr>
          <p:cNvPr id="12" name="标题 1"/>
          <p:cNvSpPr txBox="1"/>
          <p:nvPr/>
        </p:nvSpPr>
        <p:spPr>
          <a:xfrm>
            <a:off x="752300" y="3539530"/>
            <a:ext cx="4860000" cy="625789"/>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Customer Feedback</a:t>
            </a:r>
            <a:endParaRPr kumimoji="1" lang="zh-CN" altLang="en-US"/>
          </a:p>
        </p:txBody>
      </p:sp>
      <p:sp>
        <p:nvSpPr>
          <p:cNvPr id="13"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Continuous Improvement</a:t>
            </a:r>
            <a:endParaRPr kumimoji="1" lang="zh-CN" altLang="en-US"/>
          </a:p>
        </p:txBody>
      </p:sp>
      <p:sp>
        <p:nvSpPr>
          <p:cNvPr id="15"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5900">
                <a:ln w="12700">
                  <a:noFill/>
                </a:ln>
                <a:solidFill>
                  <a:srgbClr val="FFFFFF">
                    <a:alpha val="100000"/>
                  </a:srgbClr>
                </a:solidFill>
                <a:latin typeface="poppins-bold"/>
                <a:ea typeface="poppins-bold"/>
                <a:cs typeface="poppins-bold"/>
              </a:rPr>
              <a:t>Thanks</a:t>
            </a: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Introduction to Microsoft Purview</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8000">
                <a:ln w="12700">
                  <a:noFill/>
                </a:ln>
                <a:solidFill>
                  <a:srgbClr val="94ACFA">
                    <a:alpha val="100000"/>
                  </a:srgbClr>
                </a:solidFill>
                <a:latin typeface="poppins-bold"/>
                <a:ea typeface="poppins-bold"/>
                <a:cs typeface="poppins-bold"/>
              </a:rPr>
              <a:t> 01</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5300000">
            <a:off x="6261513" y="364732"/>
            <a:ext cx="6262730" cy="4427036"/>
          </a:xfrm>
          <a:custGeom>
            <a:avLst/>
            <a:gdLst>
              <a:gd name="connsiteX0" fmla="*/ 6262730 w 6262730"/>
              <a:gd name="connsiteY0" fmla="*/ 488700 h 4427036"/>
              <a:gd name="connsiteX1" fmla="*/ 6109882 w 6262730"/>
              <a:gd name="connsiteY1" fmla="*/ 1059136 h 4427036"/>
              <a:gd name="connsiteX2" fmla="*/ 6043150 w 6262730"/>
              <a:gd name="connsiteY2" fmla="*/ 1020765 h 4427036"/>
              <a:gd name="connsiteX3" fmla="*/ 4277594 w 6262730"/>
              <a:gd name="connsiteY3" fmla="*/ 573709 h 4427036"/>
              <a:gd name="connsiteX4" fmla="*/ 573574 w 6262730"/>
              <a:gd name="connsiteY4" fmla="*/ 4277729 h 4427036"/>
              <a:gd name="connsiteX5" fmla="*/ 577349 w 6262730"/>
              <a:gd name="connsiteY5" fmla="*/ 4427036 h 4427036"/>
              <a:gd name="connsiteX6" fmla="*/ 0 w 6262730"/>
              <a:gd name="connsiteY6" fmla="*/ 4272335 h 4427036"/>
              <a:gd name="connsiteX7" fmla="*/ 5430 w 6262730"/>
              <a:gd name="connsiteY7" fmla="*/ 4057599 h 4427036"/>
              <a:gd name="connsiteX8" fmla="*/ 4277594 w 6262730"/>
              <a:gd name="connsiteY8" fmla="*/ 0 h 4427036"/>
              <a:gd name="connsiteX9" fmla="*/ 6132167 w 6262730"/>
              <a:gd name="connsiteY9" fmla="*/ 421830 h 4427036"/>
              <a:gd name="connsiteX10" fmla="*/ 6262730 w 6262730"/>
              <a:gd name="connsiteY10" fmla="*/ 488700 h 4427036"/>
            </a:gdLst>
            <a:ahLst/>
            <a:cxnLst/>
            <a:rect l="l" t="t" r="r" b="b"/>
            <a:pathLst>
              <a:path w="6262730" h="4427036">
                <a:moveTo>
                  <a:pt x="6262730" y="488700"/>
                </a:moveTo>
                <a:lnTo>
                  <a:pt x="6109882" y="1059136"/>
                </a:lnTo>
                <a:lnTo>
                  <a:pt x="6043150" y="1020765"/>
                </a:lnTo>
                <a:cubicBezTo>
                  <a:pt x="5518315" y="735657"/>
                  <a:pt x="4916867" y="573709"/>
                  <a:pt x="4277594" y="573709"/>
                </a:cubicBezTo>
                <a:cubicBezTo>
                  <a:pt x="2231920" y="573710"/>
                  <a:pt x="573573" y="2232055"/>
                  <a:pt x="573574" y="4277729"/>
                </a:cubicBezTo>
                <a:lnTo>
                  <a:pt x="577349" y="4427036"/>
                </a:lnTo>
                <a:lnTo>
                  <a:pt x="0" y="4272335"/>
                </a:lnTo>
                <a:lnTo>
                  <a:pt x="5430" y="4057599"/>
                </a:lnTo>
                <a:cubicBezTo>
                  <a:pt x="120001" y="1797374"/>
                  <a:pt x="1988898" y="0"/>
                  <a:pt x="4277594" y="0"/>
                </a:cubicBezTo>
                <a:cubicBezTo>
                  <a:pt x="4942055" y="0"/>
                  <a:pt x="5571131" y="151496"/>
                  <a:pt x="6132167" y="421830"/>
                </a:cubicBezTo>
                <a:lnTo>
                  <a:pt x="6262730" y="488700"/>
                </a:ln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5300000">
            <a:off x="7074269" y="3782959"/>
            <a:ext cx="2559212" cy="4962446"/>
          </a:xfrm>
          <a:custGeom>
            <a:avLst/>
            <a:gdLst>
              <a:gd name="connsiteX0" fmla="*/ 2437620 w 2559212"/>
              <a:gd name="connsiteY0" fmla="*/ 3069473 h 4962446"/>
              <a:gd name="connsiteX1" fmla="*/ 131168 w 2559212"/>
              <a:gd name="connsiteY1" fmla="*/ 4955822 h 4962446"/>
              <a:gd name="connsiteX2" fmla="*/ 0 w 2559212"/>
              <a:gd name="connsiteY2" fmla="*/ 4962446 h 4962446"/>
              <a:gd name="connsiteX3" fmla="*/ 98652 w 2559212"/>
              <a:gd name="connsiteY3" fmla="*/ 4594272 h 4962446"/>
              <a:gd name="connsiteX4" fmla="*/ 326605 w 2559212"/>
              <a:gd name="connsiteY4" fmla="*/ 4559482 h 4962446"/>
              <a:gd name="connsiteX5" fmla="*/ 2196485 w 2559212"/>
              <a:gd name="connsiteY5" fmla="*/ 2265217 h 4962446"/>
              <a:gd name="connsiteX6" fmla="*/ 1344272 w 2559212"/>
              <a:gd name="connsiteY6" fmla="*/ 458136 h 4962446"/>
              <a:gd name="connsiteX7" fmla="*/ 1229852 w 2559212"/>
              <a:gd name="connsiteY7" fmla="*/ 372574 h 4962446"/>
              <a:gd name="connsiteX8" fmla="*/ 1329683 w 2559212"/>
              <a:gd name="connsiteY8" fmla="*/ 0 h 4962446"/>
              <a:gd name="connsiteX9" fmla="*/ 1366792 w 2559212"/>
              <a:gd name="connsiteY9" fmla="*/ 22545 h 4962446"/>
              <a:gd name="connsiteX10" fmla="*/ 2559212 w 2559212"/>
              <a:gd name="connsiteY10" fmla="*/ 2265217 h 4962446"/>
              <a:gd name="connsiteX11" fmla="*/ 2437620 w 2559212"/>
              <a:gd name="connsiteY11" fmla="*/ 3069473 h 4962446"/>
            </a:gdLst>
            <a:ahLst/>
            <a:cxnLst/>
            <a:rect l="l" t="t" r="r" b="b"/>
            <a:pathLst>
              <a:path w="2559212" h="4962446">
                <a:moveTo>
                  <a:pt x="2437620" y="3069473"/>
                </a:moveTo>
                <a:cubicBezTo>
                  <a:pt x="2121531" y="4085730"/>
                  <a:pt x="1222206" y="4845022"/>
                  <a:pt x="131168" y="4955822"/>
                </a:cubicBezTo>
                <a:lnTo>
                  <a:pt x="0" y="4962446"/>
                </a:lnTo>
                <a:lnTo>
                  <a:pt x="98652" y="4594272"/>
                </a:lnTo>
                <a:lnTo>
                  <a:pt x="326605" y="4559482"/>
                </a:lnTo>
                <a:cubicBezTo>
                  <a:pt x="1393744" y="4341113"/>
                  <a:pt x="2196486" y="3396910"/>
                  <a:pt x="2196485" y="2265217"/>
                </a:cubicBezTo>
                <a:cubicBezTo>
                  <a:pt x="2196486" y="1537699"/>
                  <a:pt x="1864740" y="887664"/>
                  <a:pt x="1344272" y="458136"/>
                </a:cubicBezTo>
                <a:lnTo>
                  <a:pt x="1229852" y="372574"/>
                </a:lnTo>
                <a:lnTo>
                  <a:pt x="1329683" y="0"/>
                </a:lnTo>
                <a:lnTo>
                  <a:pt x="1366792" y="22545"/>
                </a:lnTo>
                <a:cubicBezTo>
                  <a:pt x="2086213" y="508576"/>
                  <a:pt x="2559212" y="1331659"/>
                  <a:pt x="2559212" y="2265217"/>
                </a:cubicBezTo>
                <a:cubicBezTo>
                  <a:pt x="2559212" y="2545284"/>
                  <a:pt x="2516642" y="2815409"/>
                  <a:pt x="2437620" y="3069473"/>
                </a:cubicBez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pic>
        <p:nvPicPr>
          <p:cNvPr id="5" name="Picture 4"/>
          <p:cNvPicPr>
            <a:picLocks noChangeAspect="1"/>
          </p:cNvPicPr>
          <p:nvPr/>
        </p:nvPicPr>
        <p:blipFill>
          <a:blip r:embed="rId2">
            <a:alphaModFix/>
          </a:blip>
          <a:srcRect l="40610" t="59188" r="4589" b="14165"/>
          <a:stretch>
            <a:fillRect/>
          </a:stretch>
        </p:blipFill>
        <p:spPr>
          <a:xfrm>
            <a:off x="6739587" y="5689256"/>
            <a:ext cx="3601025" cy="1168744"/>
          </a:xfrm>
          <a:custGeom>
            <a:avLst/>
            <a:gdLst/>
            <a:ahLst/>
            <a:cxnLst/>
            <a:rect l="l" t="t" r="r" b="b"/>
            <a:pathLst>
              <a:path w="3601025" h="1168744">
                <a:moveTo>
                  <a:pt x="1800512" y="0"/>
                </a:moveTo>
                <a:cubicBezTo>
                  <a:pt x="2549673" y="0"/>
                  <a:pt x="3201315" y="417530"/>
                  <a:pt x="3535432" y="1032581"/>
                </a:cubicBezTo>
                <a:lnTo>
                  <a:pt x="3601025" y="1168744"/>
                </a:lnTo>
                <a:lnTo>
                  <a:pt x="0" y="1168744"/>
                </a:lnTo>
                <a:lnTo>
                  <a:pt x="65593" y="1032581"/>
                </a:lnTo>
                <a:cubicBezTo>
                  <a:pt x="399709" y="417530"/>
                  <a:pt x="1051351" y="0"/>
                  <a:pt x="1800512" y="0"/>
                </a:cubicBezTo>
                <a:close/>
              </a:path>
            </a:pathLst>
          </a:custGeom>
          <a:noFill/>
          <a:ln>
            <a:noFill/>
          </a:ln>
        </p:spPr>
      </p:pic>
      <p:pic>
        <p:nvPicPr>
          <p:cNvPr id="6" name="Picture 5"/>
          <p:cNvPicPr>
            <a:picLocks noChangeAspect="1"/>
          </p:cNvPicPr>
          <p:nvPr/>
        </p:nvPicPr>
        <p:blipFill>
          <a:blip r:embed="rId3">
            <a:alphaModFix/>
          </a:blip>
          <a:srcRect l="31737" r="13635" b="20501"/>
          <a:stretch>
            <a:fillRect/>
          </a:stretch>
        </p:blipFill>
        <p:spPr>
          <a:xfrm>
            <a:off x="7940383" y="3"/>
            <a:ext cx="4251619" cy="4129371"/>
          </a:xfrm>
          <a:custGeom>
            <a:avLst/>
            <a:gdLst/>
            <a:ahLst/>
            <a:cxnLst/>
            <a:rect l="l" t="t" r="r" b="b"/>
            <a:pathLst>
              <a:path w="4251619" h="4129371">
                <a:moveTo>
                  <a:pt x="105228" y="0"/>
                </a:moveTo>
                <a:lnTo>
                  <a:pt x="4251619" y="0"/>
                </a:lnTo>
                <a:lnTo>
                  <a:pt x="4251619" y="3993998"/>
                </a:lnTo>
                <a:lnTo>
                  <a:pt x="4142321" y="4025035"/>
                </a:lnTo>
                <a:cubicBezTo>
                  <a:pt x="3877594" y="4093146"/>
                  <a:pt x="3600068" y="4129371"/>
                  <a:pt x="3314081" y="4129371"/>
                </a:cubicBezTo>
                <a:cubicBezTo>
                  <a:pt x="1483765" y="4129371"/>
                  <a:pt x="0" y="2645606"/>
                  <a:pt x="0" y="815290"/>
                </a:cubicBezTo>
                <a:cubicBezTo>
                  <a:pt x="0" y="586501"/>
                  <a:pt x="23184" y="363126"/>
                  <a:pt x="67331" y="147387"/>
                </a:cubicBezTo>
                <a:close/>
              </a:path>
            </a:pathLst>
          </a:custGeom>
          <a:noFill/>
          <a:ln>
            <a:noFill/>
          </a:ln>
        </p:spPr>
      </p:pic>
      <p:sp>
        <p:nvSpPr>
          <p:cNvPr id="7" name="标题 1"/>
          <p:cNvSpPr txBox="1"/>
          <p:nvPr/>
        </p:nvSpPr>
        <p:spPr>
          <a:xfrm>
            <a:off x="660400" y="2070791"/>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8" name="标题 1"/>
          <p:cNvSpPr txBox="1"/>
          <p:nvPr/>
        </p:nvSpPr>
        <p:spPr>
          <a:xfrm>
            <a:off x="854005" y="2070792"/>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1047609" y="2070792"/>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0" name="标题 1"/>
          <p:cNvSpPr txBox="1"/>
          <p:nvPr/>
        </p:nvSpPr>
        <p:spPr>
          <a:xfrm>
            <a:off x="660397" y="2242974"/>
            <a:ext cx="5679443" cy="1285450"/>
          </a:xfrm>
          <a:prstGeom prst="rect">
            <a:avLst/>
          </a:prstGeom>
          <a:noFill/>
          <a:ln>
            <a:noFill/>
          </a:ln>
        </p:spPr>
        <p:txBody>
          <a:bodyPr vert="horz" wrap="square" lIns="0" tIns="0" rIns="0" bIns="0" rtlCol="0" anchor="t"/>
          <a:lstStyle/>
          <a:p>
            <a:pPr algn="l"/>
            <a:r>
              <a:rPr kumimoji="1" lang="en-US" altLang="zh-CN" sz="1400">
                <a:ln w="12700">
                  <a:noFill/>
                </a:ln>
                <a:solidFill>
                  <a:srgbClr val="404040">
                    <a:alpha val="100000"/>
                  </a:srgbClr>
                </a:solidFill>
                <a:latin typeface="Poppins"/>
                <a:ea typeface="Poppins"/>
                <a:cs typeface="Poppins"/>
              </a:rPr>
              <a:t>Information governance is the framework for managing information effectively through its lifecycle to ensure compliance and efficiency.</a:t>
            </a:r>
            <a:endParaRPr kumimoji="1" lang="zh-CN" altLang="en-US"/>
          </a:p>
        </p:txBody>
      </p:sp>
      <p:sp>
        <p:nvSpPr>
          <p:cNvPr id="11" name="标题 1"/>
          <p:cNvSpPr txBox="1"/>
          <p:nvPr/>
        </p:nvSpPr>
        <p:spPr>
          <a:xfrm>
            <a:off x="660400" y="4483515"/>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12" name="标题 1"/>
          <p:cNvSpPr txBox="1"/>
          <p:nvPr/>
        </p:nvSpPr>
        <p:spPr>
          <a:xfrm>
            <a:off x="854005" y="448351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13" name="标题 1"/>
          <p:cNvSpPr txBox="1"/>
          <p:nvPr/>
        </p:nvSpPr>
        <p:spPr>
          <a:xfrm>
            <a:off x="1047609" y="448351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4" name="标题 1"/>
          <p:cNvSpPr txBox="1"/>
          <p:nvPr/>
        </p:nvSpPr>
        <p:spPr>
          <a:xfrm>
            <a:off x="660397" y="3647527"/>
            <a:ext cx="5679443" cy="69997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Benefits for Organizations</a:t>
            </a:r>
            <a:endParaRPr kumimoji="1" lang="zh-CN" altLang="en-US"/>
          </a:p>
        </p:txBody>
      </p:sp>
      <p:sp>
        <p:nvSpPr>
          <p:cNvPr id="15" name="标题 1"/>
          <p:cNvSpPr txBox="1"/>
          <p:nvPr/>
        </p:nvSpPr>
        <p:spPr>
          <a:xfrm>
            <a:off x="660397" y="4655698"/>
            <a:ext cx="5679443" cy="1285450"/>
          </a:xfrm>
          <a:prstGeom prst="rect">
            <a:avLst/>
          </a:prstGeom>
          <a:noFill/>
          <a:ln>
            <a:noFill/>
          </a:ln>
        </p:spPr>
        <p:txBody>
          <a:bodyPr vert="horz" wrap="square" lIns="0" tIns="0" rIns="0" bIns="0" rtlCol="0" anchor="t"/>
          <a:lstStyle/>
          <a:p>
            <a:pPr algn="l"/>
            <a:r>
              <a:rPr kumimoji="1" lang="en-US" altLang="zh-CN" sz="1400">
                <a:ln w="12700">
                  <a:noFill/>
                </a:ln>
                <a:solidFill>
                  <a:srgbClr val="404040">
                    <a:alpha val="100000"/>
                  </a:srgbClr>
                </a:solidFill>
                <a:latin typeface="Poppins"/>
                <a:ea typeface="Poppins"/>
                <a:cs typeface="Poppins"/>
              </a:rPr>
              <a:t>Implementing proper information governance helps organizations reduce risks, enhance data quality, and ensure regulatory compliance.</a:t>
            </a:r>
            <a:endParaRPr kumimoji="1" lang="zh-CN" altLang="en-US"/>
          </a:p>
        </p:txBody>
      </p:sp>
      <p:sp>
        <p:nvSpPr>
          <p:cNvPr id="16" name="标题 1"/>
          <p:cNvSpPr txBox="1"/>
          <p:nvPr/>
        </p:nvSpPr>
        <p:spPr>
          <a:xfrm>
            <a:off x="660397" y="1234803"/>
            <a:ext cx="5679443" cy="69997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Definition and Principles</a:t>
            </a:r>
            <a:endParaRPr kumimoji="1" lang="zh-CN" altLang="en-US"/>
          </a:p>
        </p:txBody>
      </p:sp>
      <p:sp>
        <p:nvSpPr>
          <p:cNvPr id="17"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Understanding Information Governance</a:t>
            </a:r>
            <a:endParaRPr kumimoji="1" lang="zh-CN" altLang="en-US"/>
          </a:p>
        </p:txBody>
      </p:sp>
      <p:sp>
        <p:nvSpPr>
          <p:cNvPr id="19"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0860855" y="4729698"/>
            <a:ext cx="711153" cy="711150"/>
          </a:xfrm>
          <a:prstGeom prst="ellipse">
            <a:avLst/>
          </a:prstGeom>
          <a:noFill/>
          <a:ln w="190500" cap="rnd">
            <a:solidFill>
              <a:schemeClr val="accent2"/>
            </a:solidFill>
            <a:round/>
            <a:headEnd/>
            <a:tailEnd/>
          </a:ln>
          <a:effectLst>
            <a:outerShdw blurRad="254000" dist="127000" algn="ctr" rotWithShape="0">
              <a:schemeClr val="accent2">
                <a:alpha val="32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3941031" y="-1978025"/>
            <a:ext cx="3338388" cy="11220450"/>
          </a:xfrm>
          <a:prstGeom prst="round2SameRect">
            <a:avLst>
              <a:gd name="adj1" fmla="val 6776"/>
              <a:gd name="adj2" fmla="val 0"/>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227819" y="2559941"/>
            <a:ext cx="444222" cy="444220"/>
          </a:xfrm>
          <a:prstGeom prst="ellipse">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359932" y="2679271"/>
            <a:ext cx="179995" cy="205561"/>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7" name="标题 1"/>
          <p:cNvSpPr txBox="1"/>
          <p:nvPr/>
        </p:nvSpPr>
        <p:spPr>
          <a:xfrm>
            <a:off x="1796296" y="2426220"/>
            <a:ext cx="3679198" cy="720000"/>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Capabilities of Microsoft Purview</a:t>
            </a:r>
            <a:endParaRPr kumimoji="1" lang="zh-CN" altLang="en-US"/>
          </a:p>
        </p:txBody>
      </p:sp>
      <p:sp>
        <p:nvSpPr>
          <p:cNvPr id="8" name="标题 1"/>
          <p:cNvSpPr txBox="1"/>
          <p:nvPr/>
        </p:nvSpPr>
        <p:spPr>
          <a:xfrm>
            <a:off x="1251817" y="3288277"/>
            <a:ext cx="4223677" cy="1542865"/>
          </a:xfrm>
          <a:prstGeom prst="rect">
            <a:avLst/>
          </a:prstGeom>
          <a:noFill/>
          <a:ln>
            <a:noFill/>
          </a:ln>
        </p:spPr>
        <p:txBody>
          <a:bodyPr vert="horz" wrap="square" lIns="0" tIns="0" rIns="0" bIns="0" rtlCol="0" anchor="t"/>
          <a:lstStyle/>
          <a:p>
            <a:pPr algn="l"/>
            <a:r>
              <a:rPr kumimoji="1" lang="en-US" altLang="zh-CN" sz="1400" dirty="0">
                <a:ln w="12700">
                  <a:noFill/>
                </a:ln>
                <a:solidFill>
                  <a:srgbClr val="000000">
                    <a:alpha val="100000"/>
                  </a:srgbClr>
                </a:solidFill>
                <a:latin typeface="Poppins"/>
                <a:ea typeface="Poppins"/>
                <a:cs typeface="Poppins"/>
              </a:rPr>
              <a:t>Microsoft Purview offers robust data governance capabilities, including metadata management, data cataloging, and data classification. All of this is built around an automation framework that can help manage and verify compliance.</a:t>
            </a:r>
            <a:endParaRPr kumimoji="1" lang="zh-CN" altLang="en-US" dirty="0"/>
          </a:p>
        </p:txBody>
      </p:sp>
      <p:sp>
        <p:nvSpPr>
          <p:cNvPr id="9" name="标题 1"/>
          <p:cNvSpPr txBox="1"/>
          <p:nvPr/>
        </p:nvSpPr>
        <p:spPr>
          <a:xfrm>
            <a:off x="5990009" y="2559941"/>
            <a:ext cx="444222" cy="444220"/>
          </a:xfrm>
          <a:prstGeom prst="ellipse">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6098003" y="2673586"/>
            <a:ext cx="216443" cy="20946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2700" cap="rnd">
            <a:noFill/>
            <a:round/>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6623212" y="2426220"/>
            <a:ext cx="3679197" cy="720000"/>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Limitations of the Service</a:t>
            </a:r>
            <a:endParaRPr kumimoji="1" lang="zh-CN" altLang="en-US"/>
          </a:p>
        </p:txBody>
      </p:sp>
      <p:sp>
        <p:nvSpPr>
          <p:cNvPr id="12" name="标题 1"/>
          <p:cNvSpPr txBox="1"/>
          <p:nvPr/>
        </p:nvSpPr>
        <p:spPr>
          <a:xfrm>
            <a:off x="6078734" y="3288277"/>
            <a:ext cx="4223677" cy="1542865"/>
          </a:xfrm>
          <a:prstGeom prst="rect">
            <a:avLst/>
          </a:prstGeom>
          <a:noFill/>
          <a:ln>
            <a:noFill/>
          </a:ln>
        </p:spPr>
        <p:txBody>
          <a:bodyPr vert="horz" wrap="square" lIns="0" tIns="0" rIns="0" bIns="0" rtlCol="0" anchor="t"/>
          <a:lstStyle/>
          <a:p>
            <a:pPr algn="l"/>
            <a:r>
              <a:rPr kumimoji="1" lang="en-US" altLang="zh-CN" sz="1400" dirty="0">
                <a:ln w="12700">
                  <a:noFill/>
                </a:ln>
                <a:solidFill>
                  <a:srgbClr val="000000">
                    <a:alpha val="100000"/>
                  </a:srgbClr>
                </a:solidFill>
                <a:latin typeface="Poppins"/>
                <a:ea typeface="Poppins"/>
                <a:cs typeface="Poppins"/>
              </a:rPr>
              <a:t>Despite its strengths, Microsoft Purview may face limitations in integration with non-Microsoft products.</a:t>
            </a:r>
            <a:endParaRPr kumimoji="1" lang="zh-CN" altLang="en-US" dirty="0"/>
          </a:p>
        </p:txBody>
      </p:sp>
      <p:sp>
        <p:nvSpPr>
          <p:cNvPr id="13"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What is Microsoft Purview?</a:t>
            </a:r>
            <a:endParaRPr kumimoji="1" lang="zh-CN" altLang="en-US"/>
          </a:p>
        </p:txBody>
      </p:sp>
      <p:sp>
        <p:nvSpPr>
          <p:cNvPr id="15"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0" y="5988601"/>
            <a:ext cx="12192000" cy="710536"/>
          </a:xfrm>
          <a:custGeom>
            <a:avLst/>
            <a:gdLst>
              <a:gd name="connsiteX0" fmla="*/ 0 w 12192000"/>
              <a:gd name="connsiteY0" fmla="*/ 0 h 2548005"/>
              <a:gd name="connsiteX1" fmla="*/ 168614 w 12192000"/>
              <a:gd name="connsiteY1" fmla="*/ 119903 h 2548005"/>
              <a:gd name="connsiteX2" fmla="*/ 6096001 w 12192000"/>
              <a:gd name="connsiteY2" fmla="*/ 1930469 h 2548005"/>
              <a:gd name="connsiteX3" fmla="*/ 12023389 w 12192000"/>
              <a:gd name="connsiteY3" fmla="*/ 119903 h 2548005"/>
              <a:gd name="connsiteX4" fmla="*/ 12192000 w 12192000"/>
              <a:gd name="connsiteY4" fmla="*/ 1 h 2548005"/>
              <a:gd name="connsiteX5" fmla="*/ 12192000 w 12192000"/>
              <a:gd name="connsiteY5" fmla="*/ 2548005 h 2548005"/>
              <a:gd name="connsiteX6" fmla="*/ 0 w 12192000"/>
              <a:gd name="connsiteY6" fmla="*/ 2548005 h 2548005"/>
            </a:gdLst>
            <a:ahLst/>
            <a:cxnLst/>
            <a:rect l="l" t="t" r="r" b="b"/>
            <a:pathLst>
              <a:path w="12192000" h="2548005">
                <a:moveTo>
                  <a:pt x="0" y="0"/>
                </a:moveTo>
                <a:lnTo>
                  <a:pt x="168614" y="119903"/>
                </a:lnTo>
                <a:cubicBezTo>
                  <a:pt x="1860621" y="1263000"/>
                  <a:pt x="3900363" y="1930469"/>
                  <a:pt x="6096001" y="1930469"/>
                </a:cubicBezTo>
                <a:cubicBezTo>
                  <a:pt x="8291639" y="1930469"/>
                  <a:pt x="10331382" y="1263000"/>
                  <a:pt x="12023389" y="119903"/>
                </a:cubicBezTo>
                <a:lnTo>
                  <a:pt x="12192000" y="1"/>
                </a:lnTo>
                <a:lnTo>
                  <a:pt x="12192000" y="2548005"/>
                </a:lnTo>
                <a:lnTo>
                  <a:pt x="0" y="2548005"/>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0" y="6149231"/>
            <a:ext cx="12192000" cy="710537"/>
          </a:xfrm>
          <a:custGeom>
            <a:avLst/>
            <a:gdLst>
              <a:gd name="connsiteX0" fmla="*/ 0 w 12192000"/>
              <a:gd name="connsiteY0" fmla="*/ 0 h 2548005"/>
              <a:gd name="connsiteX1" fmla="*/ 168614 w 12192000"/>
              <a:gd name="connsiteY1" fmla="*/ 119903 h 2548005"/>
              <a:gd name="connsiteX2" fmla="*/ 6096001 w 12192000"/>
              <a:gd name="connsiteY2" fmla="*/ 1930469 h 2548005"/>
              <a:gd name="connsiteX3" fmla="*/ 12023389 w 12192000"/>
              <a:gd name="connsiteY3" fmla="*/ 119903 h 2548005"/>
              <a:gd name="connsiteX4" fmla="*/ 12192000 w 12192000"/>
              <a:gd name="connsiteY4" fmla="*/ 1 h 2548005"/>
              <a:gd name="connsiteX5" fmla="*/ 12192000 w 12192000"/>
              <a:gd name="connsiteY5" fmla="*/ 2548005 h 2548005"/>
              <a:gd name="connsiteX6" fmla="*/ 0 w 12192000"/>
              <a:gd name="connsiteY6" fmla="*/ 2548005 h 2548005"/>
            </a:gdLst>
            <a:ahLst/>
            <a:cxnLst/>
            <a:rect l="l" t="t" r="r" b="b"/>
            <a:pathLst>
              <a:path w="12192000" h="2548005">
                <a:moveTo>
                  <a:pt x="0" y="0"/>
                </a:moveTo>
                <a:lnTo>
                  <a:pt x="168614" y="119903"/>
                </a:lnTo>
                <a:cubicBezTo>
                  <a:pt x="1860621" y="1263000"/>
                  <a:pt x="3900363" y="1930469"/>
                  <a:pt x="6096001" y="1930469"/>
                </a:cubicBezTo>
                <a:cubicBezTo>
                  <a:pt x="8291639" y="1930469"/>
                  <a:pt x="10331382" y="1263000"/>
                  <a:pt x="12023389" y="119903"/>
                </a:cubicBezTo>
                <a:lnTo>
                  <a:pt x="12192000" y="1"/>
                </a:lnTo>
                <a:lnTo>
                  <a:pt x="12192000" y="2548005"/>
                </a:lnTo>
                <a:lnTo>
                  <a:pt x="0" y="2548005"/>
                </a:lnTo>
                <a:close/>
              </a:path>
            </a:pathLst>
          </a:custGeom>
          <a:gradFill>
            <a:gsLst>
              <a:gs pos="0">
                <a:schemeClr val="accent1">
                  <a:lumMod val="60000"/>
                  <a:lumOff val="40000"/>
                </a:schemeClr>
              </a:gs>
              <a:gs pos="53000">
                <a:schemeClr val="accent1">
                  <a:lumMod val="80000"/>
                  <a:lumOff val="20000"/>
                </a:schemeClr>
              </a:gs>
              <a:gs pos="100000">
                <a:schemeClr val="accent1">
                  <a:lumMod val="90000"/>
                  <a:lumOff val="10000"/>
                </a:schemeClr>
              </a:gs>
            </a:gsLst>
            <a:lin ang="1080000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917637" y="1427202"/>
            <a:ext cx="3356463" cy="4465598"/>
          </a:xfrm>
          <a:prstGeom prst="roundRect">
            <a:avLst>
              <a:gd name="adj" fmla="val 3013"/>
            </a:avLst>
          </a:prstGeom>
          <a:solidFill>
            <a:schemeClr val="bg1"/>
          </a:solidFill>
          <a:ln w="12700" cap="sq">
            <a:solidFill>
              <a:schemeClr val="bg1">
                <a:lumMod val="95000"/>
              </a:schemeClr>
            </a:solidFill>
            <a:miter/>
          </a:ln>
          <a:effectLst>
            <a:outerShdw blurRad="228600" sx="98000" sy="98000" algn="ctr" rotWithShape="0">
              <a:schemeClr val="tx1">
                <a:lumMod val="75000"/>
                <a:lumOff val="25000"/>
                <a:alpha val="29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917637" y="1423361"/>
            <a:ext cx="3356463" cy="910783"/>
          </a:xfrm>
          <a:custGeom>
            <a:avLst/>
            <a:gdLst>
              <a:gd name="connsiteX0" fmla="*/ 104959 w 3483534"/>
              <a:gd name="connsiteY0" fmla="*/ 0 h 697102"/>
              <a:gd name="connsiteX1" fmla="*/ 3378575 w 3483534"/>
              <a:gd name="connsiteY1" fmla="*/ 0 h 697102"/>
              <a:gd name="connsiteX2" fmla="*/ 3483534 w 3483534"/>
              <a:gd name="connsiteY2" fmla="*/ 104959 h 697102"/>
              <a:gd name="connsiteX3" fmla="*/ 3483534 w 3483534"/>
              <a:gd name="connsiteY3" fmla="*/ 697102 h 697102"/>
              <a:gd name="connsiteX4" fmla="*/ 0 w 3483534"/>
              <a:gd name="connsiteY4" fmla="*/ 697102 h 697102"/>
              <a:gd name="connsiteX5" fmla="*/ 0 w 3483534"/>
              <a:gd name="connsiteY5" fmla="*/ 104959 h 697102"/>
              <a:gd name="connsiteX6" fmla="*/ 104959 w 3483534"/>
              <a:gd name="connsiteY6" fmla="*/ 0 h 697102"/>
            </a:gdLst>
            <a:ahLst/>
            <a:cxnLst/>
            <a:rect l="l" t="t" r="r" b="b"/>
            <a:pathLst>
              <a:path w="3483534" h="697102">
                <a:moveTo>
                  <a:pt x="104959" y="0"/>
                </a:moveTo>
                <a:lnTo>
                  <a:pt x="3378575" y="0"/>
                </a:lnTo>
                <a:cubicBezTo>
                  <a:pt x="3436542" y="0"/>
                  <a:pt x="3483534" y="46992"/>
                  <a:pt x="3483534" y="104959"/>
                </a:cubicBezTo>
                <a:lnTo>
                  <a:pt x="3483534" y="697102"/>
                </a:lnTo>
                <a:lnTo>
                  <a:pt x="0" y="697102"/>
                </a:lnTo>
                <a:lnTo>
                  <a:pt x="0" y="104959"/>
                </a:lnTo>
                <a:cubicBezTo>
                  <a:pt x="0" y="46992"/>
                  <a:pt x="46992" y="0"/>
                  <a:pt x="104959"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110948" y="1503220"/>
            <a:ext cx="2954948" cy="759844"/>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Overview of Architecture</a:t>
            </a:r>
            <a:endParaRPr kumimoji="1" lang="zh-CN" altLang="en-US"/>
          </a:p>
        </p:txBody>
      </p:sp>
      <p:sp>
        <p:nvSpPr>
          <p:cNvPr id="8" name="标题 1"/>
          <p:cNvSpPr txBox="1"/>
          <p:nvPr/>
        </p:nvSpPr>
        <p:spPr>
          <a:xfrm>
            <a:off x="2214350" y="4178629"/>
            <a:ext cx="2763036" cy="1526271"/>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The architecture of Microsoft Purview comprises various components such as data catalog, governance portal, and policy management.</a:t>
            </a:r>
            <a:endParaRPr kumimoji="1" lang="zh-CN" altLang="en-US"/>
          </a:p>
        </p:txBody>
      </p:sp>
      <p:cxnSp>
        <p:nvCxnSpPr>
          <p:cNvPr id="9" name="标题 1"/>
          <p:cNvCxnSpPr/>
          <p:nvPr/>
        </p:nvCxnSpPr>
        <p:spPr>
          <a:xfrm>
            <a:off x="2214350" y="4031846"/>
            <a:ext cx="2763036" cy="0"/>
          </a:xfrm>
          <a:prstGeom prst="line">
            <a:avLst/>
          </a:prstGeom>
          <a:noFill/>
          <a:ln w="12700" cap="rnd">
            <a:solidFill>
              <a:schemeClr val="accent1"/>
            </a:solidFill>
            <a:miter/>
          </a:ln>
        </p:spPr>
      </p:cxnSp>
      <p:sp>
        <p:nvSpPr>
          <p:cNvPr id="10" name="标题 1"/>
          <p:cNvSpPr txBox="1"/>
          <p:nvPr/>
        </p:nvSpPr>
        <p:spPr>
          <a:xfrm>
            <a:off x="2991014" y="2583928"/>
            <a:ext cx="1209710" cy="1209710"/>
          </a:xfrm>
          <a:prstGeom prst="ellipse">
            <a:avLst/>
          </a:prstGeom>
          <a:gradFill>
            <a:gsLst>
              <a:gs pos="23000">
                <a:schemeClr val="bg1"/>
              </a:gs>
              <a:gs pos="100000">
                <a:schemeClr val="accent1">
                  <a:lumMod val="20000"/>
                  <a:lumOff val="80000"/>
                </a:schemeClr>
              </a:gs>
            </a:gsLst>
            <a:lin ang="2700000" scaled="0"/>
          </a:gradFill>
          <a:ln w="12700" cap="sq">
            <a:noFill/>
            <a:miter/>
          </a:ln>
          <a:effectLst>
            <a:outerShdw blurRad="114300" dist="38100" dir="2700000" algn="tl" rotWithShape="0">
              <a:schemeClr val="tx1">
                <a:lumMod val="75000"/>
                <a:lumOff val="25000"/>
                <a:alpha val="22000"/>
              </a:schemeClr>
            </a:outerShdw>
          </a:effectLst>
        </p:spPr>
        <p:txBody>
          <a:bodyPr vert="horz" wrap="none" lIns="0" tIns="0" rIns="0" bIns="0" rtlCol="0" anchor="ctr"/>
          <a:lstStyle/>
          <a:p>
            <a:pPr algn="ctr"/>
            <a:endParaRPr kumimoji="1" lang="zh-CN" altLang="en-US"/>
          </a:p>
        </p:txBody>
      </p:sp>
      <p:sp>
        <p:nvSpPr>
          <p:cNvPr id="11" name="标题 1"/>
          <p:cNvSpPr txBox="1"/>
          <p:nvPr/>
        </p:nvSpPr>
        <p:spPr>
          <a:xfrm>
            <a:off x="6905200" y="1427202"/>
            <a:ext cx="3356463" cy="4464637"/>
          </a:xfrm>
          <a:prstGeom prst="roundRect">
            <a:avLst>
              <a:gd name="adj" fmla="val 3013"/>
            </a:avLst>
          </a:prstGeom>
          <a:solidFill>
            <a:schemeClr val="bg1"/>
          </a:solidFill>
          <a:ln w="12700" cap="sq">
            <a:solidFill>
              <a:schemeClr val="bg1">
                <a:lumMod val="95000"/>
              </a:schemeClr>
            </a:solidFill>
            <a:miter/>
          </a:ln>
          <a:effectLst>
            <a:outerShdw blurRad="228600" sx="98000" sy="98000" algn="ctr" rotWithShape="0">
              <a:schemeClr val="tx1">
                <a:lumMod val="75000"/>
                <a:lumOff val="25000"/>
                <a:alpha val="29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905200" y="1423361"/>
            <a:ext cx="3356463" cy="913439"/>
          </a:xfrm>
          <a:custGeom>
            <a:avLst/>
            <a:gdLst>
              <a:gd name="connsiteX0" fmla="*/ 104959 w 3483534"/>
              <a:gd name="connsiteY0" fmla="*/ 0 h 697102"/>
              <a:gd name="connsiteX1" fmla="*/ 3378575 w 3483534"/>
              <a:gd name="connsiteY1" fmla="*/ 0 h 697102"/>
              <a:gd name="connsiteX2" fmla="*/ 3483534 w 3483534"/>
              <a:gd name="connsiteY2" fmla="*/ 104959 h 697102"/>
              <a:gd name="connsiteX3" fmla="*/ 3483534 w 3483534"/>
              <a:gd name="connsiteY3" fmla="*/ 697102 h 697102"/>
              <a:gd name="connsiteX4" fmla="*/ 0 w 3483534"/>
              <a:gd name="connsiteY4" fmla="*/ 697102 h 697102"/>
              <a:gd name="connsiteX5" fmla="*/ 0 w 3483534"/>
              <a:gd name="connsiteY5" fmla="*/ 104959 h 697102"/>
              <a:gd name="connsiteX6" fmla="*/ 104959 w 3483534"/>
              <a:gd name="connsiteY6" fmla="*/ 0 h 697102"/>
            </a:gdLst>
            <a:ahLst/>
            <a:cxnLst/>
            <a:rect l="l" t="t" r="r" b="b"/>
            <a:pathLst>
              <a:path w="3483534" h="697102">
                <a:moveTo>
                  <a:pt x="104959" y="0"/>
                </a:moveTo>
                <a:lnTo>
                  <a:pt x="3378575" y="0"/>
                </a:lnTo>
                <a:cubicBezTo>
                  <a:pt x="3436542" y="0"/>
                  <a:pt x="3483534" y="46992"/>
                  <a:pt x="3483534" y="104959"/>
                </a:cubicBezTo>
                <a:lnTo>
                  <a:pt x="3483534" y="697102"/>
                </a:lnTo>
                <a:lnTo>
                  <a:pt x="0" y="697102"/>
                </a:lnTo>
                <a:lnTo>
                  <a:pt x="0" y="104959"/>
                </a:lnTo>
                <a:cubicBezTo>
                  <a:pt x="0" y="46992"/>
                  <a:pt x="46992" y="0"/>
                  <a:pt x="104959"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098511" y="1503220"/>
            <a:ext cx="2954948" cy="759844"/>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Key Components</a:t>
            </a:r>
            <a:endParaRPr kumimoji="1" lang="zh-CN" altLang="en-US"/>
          </a:p>
        </p:txBody>
      </p:sp>
      <p:sp>
        <p:nvSpPr>
          <p:cNvPr id="14" name="标题 1"/>
          <p:cNvSpPr txBox="1"/>
          <p:nvPr/>
        </p:nvSpPr>
        <p:spPr>
          <a:xfrm>
            <a:off x="7201913" y="4178629"/>
            <a:ext cx="2763036" cy="1523671"/>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Key components include the Purview Data Map, Data Catalog, Data Insights, and Policy Management tools.</a:t>
            </a:r>
            <a:endParaRPr kumimoji="1" lang="zh-CN" altLang="en-US"/>
          </a:p>
        </p:txBody>
      </p:sp>
      <p:cxnSp>
        <p:nvCxnSpPr>
          <p:cNvPr id="15" name="标题 1"/>
          <p:cNvCxnSpPr/>
          <p:nvPr/>
        </p:nvCxnSpPr>
        <p:spPr>
          <a:xfrm>
            <a:off x="7201913" y="4031846"/>
            <a:ext cx="2763036" cy="0"/>
          </a:xfrm>
          <a:prstGeom prst="line">
            <a:avLst/>
          </a:prstGeom>
          <a:noFill/>
          <a:ln w="12700" cap="rnd">
            <a:solidFill>
              <a:schemeClr val="accent1"/>
            </a:solidFill>
            <a:miter/>
          </a:ln>
        </p:spPr>
      </p:cxnSp>
      <p:sp>
        <p:nvSpPr>
          <p:cNvPr id="16" name="标题 1"/>
          <p:cNvSpPr txBox="1"/>
          <p:nvPr/>
        </p:nvSpPr>
        <p:spPr>
          <a:xfrm>
            <a:off x="7978577" y="2583928"/>
            <a:ext cx="1209710" cy="1209710"/>
          </a:xfrm>
          <a:prstGeom prst="ellipse">
            <a:avLst/>
          </a:prstGeom>
          <a:gradFill>
            <a:gsLst>
              <a:gs pos="23000">
                <a:schemeClr val="bg1"/>
              </a:gs>
              <a:gs pos="100000">
                <a:schemeClr val="accent1">
                  <a:lumMod val="20000"/>
                  <a:lumOff val="80000"/>
                </a:schemeClr>
              </a:gs>
            </a:gsLst>
            <a:lin ang="2700000" scaled="0"/>
          </a:gradFill>
          <a:ln w="12700" cap="sq">
            <a:noFill/>
            <a:miter/>
          </a:ln>
          <a:effectLst>
            <a:outerShdw blurRad="114300" dist="38100" dir="2700000" algn="tl" rotWithShape="0">
              <a:schemeClr val="tx1">
                <a:lumMod val="75000"/>
                <a:lumOff val="25000"/>
                <a:alpha val="22000"/>
              </a:schemeClr>
            </a:outerShdw>
          </a:effectLst>
        </p:spPr>
        <p:txBody>
          <a:bodyPr vert="horz" wrap="none" lIns="0" tIns="0" rIns="0" bIns="0" rtlCol="0" anchor="ctr"/>
          <a:lstStyle/>
          <a:p>
            <a:pPr algn="ctr"/>
            <a:endParaRPr kumimoji="1" lang="zh-CN" altLang="en-US"/>
          </a:p>
        </p:txBody>
      </p:sp>
      <p:sp>
        <p:nvSpPr>
          <p:cNvPr id="17" name="标题 1"/>
          <p:cNvSpPr txBox="1"/>
          <p:nvPr/>
        </p:nvSpPr>
        <p:spPr>
          <a:xfrm>
            <a:off x="3390391" y="2954121"/>
            <a:ext cx="410955" cy="469324"/>
          </a:xfrm>
          <a:custGeom>
            <a:avLst/>
            <a:gdLst>
              <a:gd name="connsiteX0" fmla="*/ 1449958 w 1449958"/>
              <a:gd name="connsiteY0" fmla="*/ 669913 h 1655898"/>
              <a:gd name="connsiteX1" fmla="*/ 1449586 w 1449958"/>
              <a:gd name="connsiteY1" fmla="*/ 666192 h 1655898"/>
              <a:gd name="connsiteX2" fmla="*/ 1449586 w 1449958"/>
              <a:gd name="connsiteY2" fmla="*/ 665634 h 1655898"/>
              <a:gd name="connsiteX3" fmla="*/ 1448098 w 1449958"/>
              <a:gd name="connsiteY3" fmla="*/ 658006 h 1655898"/>
              <a:gd name="connsiteX4" fmla="*/ 1445307 w 1449958"/>
              <a:gd name="connsiteY4" fmla="*/ 650379 h 1655898"/>
              <a:gd name="connsiteX5" fmla="*/ 1443633 w 1449958"/>
              <a:gd name="connsiteY5" fmla="*/ 646844 h 1655898"/>
              <a:gd name="connsiteX6" fmla="*/ 1441772 w 1449958"/>
              <a:gd name="connsiteY6" fmla="*/ 643496 h 1655898"/>
              <a:gd name="connsiteX7" fmla="*/ 1441400 w 1449958"/>
              <a:gd name="connsiteY7" fmla="*/ 643124 h 1655898"/>
              <a:gd name="connsiteX8" fmla="*/ 1439354 w 1449958"/>
              <a:gd name="connsiteY8" fmla="*/ 640147 h 1655898"/>
              <a:gd name="connsiteX9" fmla="*/ 1439168 w 1449958"/>
              <a:gd name="connsiteY9" fmla="*/ 639775 h 1655898"/>
              <a:gd name="connsiteX10" fmla="*/ 1436936 w 1449958"/>
              <a:gd name="connsiteY10" fmla="*/ 636798 h 1655898"/>
              <a:gd name="connsiteX11" fmla="*/ 1436378 w 1449958"/>
              <a:gd name="connsiteY11" fmla="*/ 636240 h 1655898"/>
              <a:gd name="connsiteX12" fmla="*/ 1433773 w 1449958"/>
              <a:gd name="connsiteY12" fmla="*/ 633450 h 1655898"/>
              <a:gd name="connsiteX13" fmla="*/ 816136 w 1449958"/>
              <a:gd name="connsiteY13" fmla="*/ 15813 h 1655898"/>
              <a:gd name="connsiteX14" fmla="*/ 813346 w 1449958"/>
              <a:gd name="connsiteY14" fmla="*/ 13208 h 1655898"/>
              <a:gd name="connsiteX15" fmla="*/ 812788 w 1449958"/>
              <a:gd name="connsiteY15" fmla="*/ 12650 h 1655898"/>
              <a:gd name="connsiteX16" fmla="*/ 809997 w 1449958"/>
              <a:gd name="connsiteY16" fmla="*/ 10418 h 1655898"/>
              <a:gd name="connsiteX17" fmla="*/ 809625 w 1449958"/>
              <a:gd name="connsiteY17" fmla="*/ 10232 h 1655898"/>
              <a:gd name="connsiteX18" fmla="*/ 806834 w 1449958"/>
              <a:gd name="connsiteY18" fmla="*/ 8372 h 1655898"/>
              <a:gd name="connsiteX19" fmla="*/ 806276 w 1449958"/>
              <a:gd name="connsiteY19" fmla="*/ 8000 h 1655898"/>
              <a:gd name="connsiteX20" fmla="*/ 802928 w 1449958"/>
              <a:gd name="connsiteY20" fmla="*/ 6139 h 1655898"/>
              <a:gd name="connsiteX21" fmla="*/ 802742 w 1449958"/>
              <a:gd name="connsiteY21" fmla="*/ 6139 h 1655898"/>
              <a:gd name="connsiteX22" fmla="*/ 799207 w 1449958"/>
              <a:gd name="connsiteY22" fmla="*/ 4465 h 1655898"/>
              <a:gd name="connsiteX23" fmla="*/ 799021 w 1449958"/>
              <a:gd name="connsiteY23" fmla="*/ 4465 h 1655898"/>
              <a:gd name="connsiteX24" fmla="*/ 791580 w 1449958"/>
              <a:gd name="connsiteY24" fmla="*/ 1860 h 1655898"/>
              <a:gd name="connsiteX25" fmla="*/ 791394 w 1449958"/>
              <a:gd name="connsiteY25" fmla="*/ 1860 h 1655898"/>
              <a:gd name="connsiteX26" fmla="*/ 783766 w 1449958"/>
              <a:gd name="connsiteY26" fmla="*/ 372 h 1655898"/>
              <a:gd name="connsiteX27" fmla="*/ 783022 w 1449958"/>
              <a:gd name="connsiteY27" fmla="*/ 372 h 1655898"/>
              <a:gd name="connsiteX28" fmla="*/ 779301 w 1449958"/>
              <a:gd name="connsiteY28" fmla="*/ 0 h 1655898"/>
              <a:gd name="connsiteX29" fmla="*/ 261751 w 1449958"/>
              <a:gd name="connsiteY29" fmla="*/ 0 h 1655898"/>
              <a:gd name="connsiteX30" fmla="*/ 0 w 1449958"/>
              <a:gd name="connsiteY30" fmla="*/ 261751 h 1655898"/>
              <a:gd name="connsiteX31" fmla="*/ 0 w 1449958"/>
              <a:gd name="connsiteY31" fmla="*/ 1394148 h 1655898"/>
              <a:gd name="connsiteX32" fmla="*/ 261751 w 1449958"/>
              <a:gd name="connsiteY32" fmla="*/ 1655899 h 1655898"/>
              <a:gd name="connsiteX33" fmla="*/ 1188207 w 1449958"/>
              <a:gd name="connsiteY33" fmla="*/ 1655899 h 1655898"/>
              <a:gd name="connsiteX34" fmla="*/ 1449958 w 1449958"/>
              <a:gd name="connsiteY34" fmla="*/ 1394148 h 1655898"/>
              <a:gd name="connsiteX35" fmla="*/ 1449958 w 1449958"/>
              <a:gd name="connsiteY35" fmla="*/ 672889 h 1655898"/>
              <a:gd name="connsiteX36" fmla="*/ 1449958 w 1449958"/>
              <a:gd name="connsiteY36" fmla="*/ 669913 h 1655898"/>
              <a:gd name="connsiteX37" fmla="*/ 832321 w 1449958"/>
              <a:gd name="connsiteY37" fmla="*/ 466948 h 1655898"/>
              <a:gd name="connsiteX38" fmla="*/ 832321 w 1449958"/>
              <a:gd name="connsiteY38" fmla="*/ 189942 h 1655898"/>
              <a:gd name="connsiteX39" fmla="*/ 1259458 w 1449958"/>
              <a:gd name="connsiteY39" fmla="*/ 617079 h 1655898"/>
              <a:gd name="connsiteX40" fmla="*/ 982452 w 1449958"/>
              <a:gd name="connsiteY40" fmla="*/ 617079 h 1655898"/>
              <a:gd name="connsiteX41" fmla="*/ 832321 w 1449958"/>
              <a:gd name="connsiteY41" fmla="*/ 466948 h 1655898"/>
              <a:gd name="connsiteX42" fmla="*/ 1338337 w 1449958"/>
              <a:gd name="connsiteY42" fmla="*/ 1393403 h 1655898"/>
              <a:gd name="connsiteX43" fmla="*/ 1188207 w 1449958"/>
              <a:gd name="connsiteY43" fmla="*/ 1543534 h 1655898"/>
              <a:gd name="connsiteX44" fmla="*/ 261751 w 1449958"/>
              <a:gd name="connsiteY44" fmla="*/ 1543534 h 1655898"/>
              <a:gd name="connsiteX45" fmla="*/ 111621 w 1449958"/>
              <a:gd name="connsiteY45" fmla="*/ 1393403 h 1655898"/>
              <a:gd name="connsiteX46" fmla="*/ 111621 w 1449958"/>
              <a:gd name="connsiteY46" fmla="*/ 261007 h 1655898"/>
              <a:gd name="connsiteX47" fmla="*/ 261751 w 1449958"/>
              <a:gd name="connsiteY47" fmla="*/ 110877 h 1655898"/>
              <a:gd name="connsiteX48" fmla="*/ 720700 w 1449958"/>
              <a:gd name="connsiteY48" fmla="*/ 110877 h 1655898"/>
              <a:gd name="connsiteX49" fmla="*/ 720700 w 1449958"/>
              <a:gd name="connsiteY49" fmla="*/ 466948 h 1655898"/>
              <a:gd name="connsiteX50" fmla="*/ 982452 w 1449958"/>
              <a:gd name="connsiteY50" fmla="*/ 728700 h 1655898"/>
              <a:gd name="connsiteX51" fmla="*/ 1338523 w 1449958"/>
              <a:gd name="connsiteY51" fmla="*/ 728700 h 1655898"/>
              <a:gd name="connsiteX52" fmla="*/ 1338523 w 1449958"/>
              <a:gd name="connsiteY52" fmla="*/ 1393403 h 1655898"/>
            </a:gdLst>
            <a:ahLst/>
            <a:cxnLst/>
            <a:rect l="l" t="t" r="r" b="b"/>
            <a:pathLst>
              <a:path w="1449958" h="1655898">
                <a:moveTo>
                  <a:pt x="1449958" y="669913"/>
                </a:moveTo>
                <a:cubicBezTo>
                  <a:pt x="1449958" y="668610"/>
                  <a:pt x="1449772" y="667308"/>
                  <a:pt x="1449586" y="666192"/>
                </a:cubicBezTo>
                <a:lnTo>
                  <a:pt x="1449586" y="665634"/>
                </a:lnTo>
                <a:cubicBezTo>
                  <a:pt x="1449214" y="663029"/>
                  <a:pt x="1448656" y="660425"/>
                  <a:pt x="1448098" y="658006"/>
                </a:cubicBezTo>
                <a:cubicBezTo>
                  <a:pt x="1447354" y="655402"/>
                  <a:pt x="1446423" y="652797"/>
                  <a:pt x="1445307" y="650379"/>
                </a:cubicBezTo>
                <a:cubicBezTo>
                  <a:pt x="1444749" y="649077"/>
                  <a:pt x="1444191" y="647960"/>
                  <a:pt x="1443633" y="646844"/>
                </a:cubicBezTo>
                <a:cubicBezTo>
                  <a:pt x="1443075" y="645728"/>
                  <a:pt x="1442331" y="644612"/>
                  <a:pt x="1441772" y="643496"/>
                </a:cubicBezTo>
                <a:cubicBezTo>
                  <a:pt x="1441587" y="643310"/>
                  <a:pt x="1441587" y="643124"/>
                  <a:pt x="1441400" y="643124"/>
                </a:cubicBezTo>
                <a:cubicBezTo>
                  <a:pt x="1440842" y="642193"/>
                  <a:pt x="1440098" y="641077"/>
                  <a:pt x="1439354" y="640147"/>
                </a:cubicBezTo>
                <a:cubicBezTo>
                  <a:pt x="1439354" y="640147"/>
                  <a:pt x="1439168" y="639961"/>
                  <a:pt x="1439168" y="639775"/>
                </a:cubicBezTo>
                <a:cubicBezTo>
                  <a:pt x="1438424" y="638845"/>
                  <a:pt x="1437680" y="637729"/>
                  <a:pt x="1436936" y="636798"/>
                </a:cubicBezTo>
                <a:lnTo>
                  <a:pt x="1436378" y="636240"/>
                </a:lnTo>
                <a:cubicBezTo>
                  <a:pt x="1435633" y="635310"/>
                  <a:pt x="1434703" y="634380"/>
                  <a:pt x="1433773" y="633450"/>
                </a:cubicBezTo>
                <a:lnTo>
                  <a:pt x="816136" y="15813"/>
                </a:lnTo>
                <a:cubicBezTo>
                  <a:pt x="815206" y="14883"/>
                  <a:pt x="814276" y="14139"/>
                  <a:pt x="813346" y="13208"/>
                </a:cubicBezTo>
                <a:lnTo>
                  <a:pt x="812788" y="12650"/>
                </a:lnTo>
                <a:lnTo>
                  <a:pt x="809997" y="10418"/>
                </a:lnTo>
                <a:cubicBezTo>
                  <a:pt x="809811" y="10418"/>
                  <a:pt x="809811" y="10232"/>
                  <a:pt x="809625" y="10232"/>
                </a:cubicBezTo>
                <a:cubicBezTo>
                  <a:pt x="808695" y="9488"/>
                  <a:pt x="807765" y="8930"/>
                  <a:pt x="806834" y="8372"/>
                </a:cubicBezTo>
                <a:cubicBezTo>
                  <a:pt x="806649" y="8186"/>
                  <a:pt x="806462" y="8186"/>
                  <a:pt x="806276" y="8000"/>
                </a:cubicBezTo>
                <a:cubicBezTo>
                  <a:pt x="805160" y="7255"/>
                  <a:pt x="804044" y="6697"/>
                  <a:pt x="802928" y="6139"/>
                </a:cubicBezTo>
                <a:lnTo>
                  <a:pt x="802742" y="6139"/>
                </a:lnTo>
                <a:cubicBezTo>
                  <a:pt x="801626" y="5581"/>
                  <a:pt x="800509" y="5023"/>
                  <a:pt x="799207" y="4465"/>
                </a:cubicBezTo>
                <a:lnTo>
                  <a:pt x="799021" y="4465"/>
                </a:lnTo>
                <a:cubicBezTo>
                  <a:pt x="796603" y="3349"/>
                  <a:pt x="793998" y="2418"/>
                  <a:pt x="791580" y="1860"/>
                </a:cubicBezTo>
                <a:lnTo>
                  <a:pt x="791394" y="1860"/>
                </a:lnTo>
                <a:cubicBezTo>
                  <a:pt x="788975" y="1116"/>
                  <a:pt x="786371" y="744"/>
                  <a:pt x="783766" y="372"/>
                </a:cubicBezTo>
                <a:lnTo>
                  <a:pt x="783022" y="372"/>
                </a:lnTo>
                <a:cubicBezTo>
                  <a:pt x="781720" y="186"/>
                  <a:pt x="780604" y="186"/>
                  <a:pt x="779301" y="0"/>
                </a:cubicBezTo>
                <a:lnTo>
                  <a:pt x="261751" y="0"/>
                </a:lnTo>
                <a:cubicBezTo>
                  <a:pt x="117388" y="0"/>
                  <a:pt x="0" y="117388"/>
                  <a:pt x="0" y="261751"/>
                </a:cubicBezTo>
                <a:lnTo>
                  <a:pt x="0" y="1394148"/>
                </a:lnTo>
                <a:cubicBezTo>
                  <a:pt x="0" y="1538511"/>
                  <a:pt x="117388" y="1655899"/>
                  <a:pt x="261751" y="1655899"/>
                </a:cubicBezTo>
                <a:lnTo>
                  <a:pt x="1188207" y="1655899"/>
                </a:lnTo>
                <a:cubicBezTo>
                  <a:pt x="1332570" y="1655899"/>
                  <a:pt x="1449958" y="1538511"/>
                  <a:pt x="1449958" y="1394148"/>
                </a:cubicBezTo>
                <a:lnTo>
                  <a:pt x="1449958" y="672889"/>
                </a:lnTo>
                <a:lnTo>
                  <a:pt x="1449958" y="669913"/>
                </a:lnTo>
                <a:close/>
                <a:moveTo>
                  <a:pt x="832321" y="466948"/>
                </a:moveTo>
                <a:lnTo>
                  <a:pt x="832321" y="189942"/>
                </a:lnTo>
                <a:lnTo>
                  <a:pt x="1259458" y="617079"/>
                </a:lnTo>
                <a:lnTo>
                  <a:pt x="982452" y="617079"/>
                </a:lnTo>
                <a:cubicBezTo>
                  <a:pt x="899666" y="617079"/>
                  <a:pt x="832321" y="549734"/>
                  <a:pt x="832321" y="466948"/>
                </a:cubicBezTo>
                <a:close/>
                <a:moveTo>
                  <a:pt x="1338337" y="1393403"/>
                </a:moveTo>
                <a:cubicBezTo>
                  <a:pt x="1338337" y="1476189"/>
                  <a:pt x="1270992" y="1543534"/>
                  <a:pt x="1188207" y="1543534"/>
                </a:cubicBezTo>
                <a:lnTo>
                  <a:pt x="261751" y="1543534"/>
                </a:lnTo>
                <a:cubicBezTo>
                  <a:pt x="178966" y="1543534"/>
                  <a:pt x="111621" y="1476189"/>
                  <a:pt x="111621" y="1393403"/>
                </a:cubicBezTo>
                <a:lnTo>
                  <a:pt x="111621" y="261007"/>
                </a:lnTo>
                <a:cubicBezTo>
                  <a:pt x="111621" y="178222"/>
                  <a:pt x="178966" y="110877"/>
                  <a:pt x="261751" y="110877"/>
                </a:cubicBezTo>
                <a:lnTo>
                  <a:pt x="720700" y="110877"/>
                </a:lnTo>
                <a:lnTo>
                  <a:pt x="720700" y="466948"/>
                </a:lnTo>
                <a:cubicBezTo>
                  <a:pt x="720700" y="611312"/>
                  <a:pt x="838088" y="728700"/>
                  <a:pt x="982452" y="728700"/>
                </a:cubicBezTo>
                <a:lnTo>
                  <a:pt x="1338523" y="728700"/>
                </a:lnTo>
                <a:lnTo>
                  <a:pt x="1338523" y="1393403"/>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8" name="标题 1"/>
          <p:cNvSpPr txBox="1"/>
          <p:nvPr/>
        </p:nvSpPr>
        <p:spPr>
          <a:xfrm>
            <a:off x="8348770" y="2976035"/>
            <a:ext cx="469324" cy="42549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Core Microsoft Purview Architecture</a:t>
            </a:r>
            <a:endParaRPr kumimoji="1" lang="zh-CN" altLang="en-US"/>
          </a:p>
        </p:txBody>
      </p:sp>
      <p:sp>
        <p:nvSpPr>
          <p:cNvPr id="21"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Capabilities of Microsoft Purview</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593">
                <a:ln w="12700">
                  <a:noFill/>
                </a:ln>
                <a:solidFill>
                  <a:srgbClr val="94ACFA">
                    <a:alpha val="100000"/>
                  </a:srgbClr>
                </a:solidFill>
                <a:latin typeface="poppins-bold"/>
                <a:ea typeface="poppins-bold"/>
                <a:cs typeface="poppins-bold"/>
              </a:rPr>
              <a:t> 02</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072007" y="2306060"/>
            <a:ext cx="1029767" cy="102976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3242943" y="2603450"/>
            <a:ext cx="6864350" cy="581627"/>
          </a:xfrm>
          <a:prstGeom prst="rect">
            <a:avLst/>
          </a:prstGeom>
          <a:noFill/>
          <a:ln>
            <a:noFill/>
          </a:ln>
        </p:spPr>
        <p:txBody>
          <a:bodyPr vert="horz" wrap="square" lIns="0" tIns="0" rIns="0" bIns="0" rtlCol="0" anchor="t"/>
          <a:lstStyle/>
          <a:p>
            <a:pPr algn="l"/>
            <a:r>
              <a:rPr kumimoji="1" lang="en-US" altLang="zh-CN" sz="1200">
                <a:ln w="12700">
                  <a:noFill/>
                </a:ln>
                <a:solidFill>
                  <a:srgbClr val="262626">
                    <a:alpha val="100000"/>
                  </a:srgbClr>
                </a:solidFill>
                <a:latin typeface="Poppins"/>
                <a:ea typeface="Poppins"/>
                <a:cs typeface="Poppins"/>
              </a:rPr>
              <a:t>Enabling users to discover data assets across the organization through an intuitive cataloging system.</a:t>
            </a:r>
            <a:endParaRPr kumimoji="1" lang="zh-CN" altLang="en-US"/>
          </a:p>
        </p:txBody>
      </p:sp>
      <p:sp>
        <p:nvSpPr>
          <p:cNvPr id="5" name="标题 1"/>
          <p:cNvSpPr txBox="1"/>
          <p:nvPr/>
        </p:nvSpPr>
        <p:spPr>
          <a:xfrm>
            <a:off x="2354427" y="2595980"/>
            <a:ext cx="464926" cy="449927"/>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cxnSp>
        <p:nvCxnSpPr>
          <p:cNvPr id="6" name="标题 1"/>
          <p:cNvCxnSpPr/>
          <p:nvPr/>
        </p:nvCxnSpPr>
        <p:spPr>
          <a:xfrm flipV="1">
            <a:off x="2072007" y="3306172"/>
            <a:ext cx="7135634" cy="22859"/>
          </a:xfrm>
          <a:prstGeom prst="line">
            <a:avLst/>
          </a:prstGeom>
          <a:noFill/>
          <a:ln w="12700" cap="sq">
            <a:solidFill>
              <a:schemeClr val="accent1"/>
            </a:solidFill>
            <a:miter/>
          </a:ln>
        </p:spPr>
      </p:cxnSp>
      <p:sp>
        <p:nvSpPr>
          <p:cNvPr id="7" name="标题 1"/>
          <p:cNvSpPr txBox="1"/>
          <p:nvPr/>
        </p:nvSpPr>
        <p:spPr>
          <a:xfrm>
            <a:off x="9207641" y="3283312"/>
            <a:ext cx="899652" cy="45719"/>
          </a:xfrm>
          <a:prstGeom prst="rect">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3242943" y="2281705"/>
            <a:ext cx="6864350" cy="287814"/>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Data Discovery</a:t>
            </a:r>
            <a:endParaRPr kumimoji="1" lang="zh-CN" altLang="en-US"/>
          </a:p>
        </p:txBody>
      </p:sp>
      <p:sp>
        <p:nvSpPr>
          <p:cNvPr id="9" name="标题 1"/>
          <p:cNvSpPr txBox="1"/>
          <p:nvPr/>
        </p:nvSpPr>
        <p:spPr>
          <a:xfrm>
            <a:off x="2072007" y="3952928"/>
            <a:ext cx="1029767" cy="102976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3242943" y="4250318"/>
            <a:ext cx="6864350" cy="581627"/>
          </a:xfrm>
          <a:prstGeom prst="rect">
            <a:avLst/>
          </a:prstGeom>
          <a:noFill/>
          <a:ln>
            <a:noFill/>
          </a:ln>
        </p:spPr>
        <p:txBody>
          <a:bodyPr vert="horz" wrap="square" lIns="0" tIns="0" rIns="0" bIns="0" rtlCol="0" anchor="t"/>
          <a:lstStyle/>
          <a:p>
            <a:pPr algn="l"/>
            <a:r>
              <a:rPr kumimoji="1" lang="en-US" altLang="zh-CN" sz="1200">
                <a:ln w="12700">
                  <a:noFill/>
                </a:ln>
                <a:solidFill>
                  <a:srgbClr val="262626">
                    <a:alpha val="100000"/>
                  </a:srgbClr>
                </a:solidFill>
                <a:latin typeface="Poppins"/>
                <a:ea typeface="Poppins"/>
                <a:cs typeface="Poppins"/>
              </a:rPr>
              <a:t>Providing functionalities to tag and classify data for better organization and retrieval.</a:t>
            </a:r>
            <a:endParaRPr kumimoji="1" lang="zh-CN" altLang="en-US"/>
          </a:p>
        </p:txBody>
      </p:sp>
      <p:sp>
        <p:nvSpPr>
          <p:cNvPr id="11" name="标题 1"/>
          <p:cNvSpPr txBox="1"/>
          <p:nvPr/>
        </p:nvSpPr>
        <p:spPr>
          <a:xfrm>
            <a:off x="2354427" y="4235348"/>
            <a:ext cx="464926" cy="46492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cxnSp>
        <p:nvCxnSpPr>
          <p:cNvPr id="12" name="标题 1"/>
          <p:cNvCxnSpPr/>
          <p:nvPr/>
        </p:nvCxnSpPr>
        <p:spPr>
          <a:xfrm flipV="1">
            <a:off x="2072007" y="4953040"/>
            <a:ext cx="7135634" cy="22859"/>
          </a:xfrm>
          <a:prstGeom prst="line">
            <a:avLst/>
          </a:prstGeom>
          <a:noFill/>
          <a:ln w="12700" cap="sq">
            <a:solidFill>
              <a:schemeClr val="accent1"/>
            </a:solidFill>
            <a:miter/>
          </a:ln>
        </p:spPr>
      </p:cxnSp>
      <p:sp>
        <p:nvSpPr>
          <p:cNvPr id="13" name="标题 1"/>
          <p:cNvSpPr txBox="1"/>
          <p:nvPr/>
        </p:nvSpPr>
        <p:spPr>
          <a:xfrm>
            <a:off x="9207641" y="4930180"/>
            <a:ext cx="899652" cy="45719"/>
          </a:xfrm>
          <a:prstGeom prst="rect">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3242943" y="3928573"/>
            <a:ext cx="6864350" cy="287814"/>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Tagging and Classification</a:t>
            </a:r>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Metadata Management</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24797" y="2076151"/>
            <a:ext cx="4754082" cy="3731524"/>
          </a:xfrm>
          <a:custGeom>
            <a:avLst/>
            <a:gdLst>
              <a:gd name="connsiteX0" fmla="*/ 1976659 w 2642041"/>
              <a:gd name="connsiteY0" fmla="*/ 2197272 h 2197271"/>
              <a:gd name="connsiteX1" fmla="*/ 170997 w 2642041"/>
              <a:gd name="connsiteY1" fmla="*/ 1200525 h 2197271"/>
              <a:gd name="connsiteX2" fmla="*/ 0 w 2642041"/>
              <a:gd name="connsiteY2" fmla="*/ 90372 h 2197271"/>
              <a:gd name="connsiteX3" fmla="*/ 2642042 w 2642041"/>
              <a:gd name="connsiteY3" fmla="*/ 0 h 2197271"/>
              <a:gd name="connsiteX4" fmla="*/ 1976659 w 2642041"/>
              <a:gd name="connsiteY4" fmla="*/ 2197272 h 2197271"/>
            </a:gdLst>
            <a:ahLst/>
            <a:cxnLst/>
            <a:rect l="l" t="t" r="r" b="b"/>
            <a:pathLst>
              <a:path w="2642041" h="2197271">
                <a:moveTo>
                  <a:pt x="1976659" y="2197272"/>
                </a:moveTo>
                <a:lnTo>
                  <a:pt x="170997" y="1200525"/>
                </a:lnTo>
                <a:lnTo>
                  <a:pt x="0" y="90372"/>
                </a:lnTo>
                <a:lnTo>
                  <a:pt x="2642042" y="0"/>
                </a:lnTo>
                <a:lnTo>
                  <a:pt x="1976659" y="2197272"/>
                </a:lnTo>
                <a:close/>
              </a:path>
            </a:pathLst>
          </a:custGeom>
          <a:noFill/>
          <a:ln w="8856" cap="flat">
            <a:solidFill>
              <a:schemeClr val="accent1"/>
            </a:solidFill>
            <a:miter/>
          </a:ln>
        </p:spPr>
        <p:txBody>
          <a:bodyPr vert="horz" wrap="square" lIns="91440" tIns="45720" rIns="91440" bIns="45720" rtlCol="0" anchor="ctr"/>
          <a:lstStyle/>
          <a:p>
            <a:pPr algn="l"/>
            <a:endParaRPr kumimoji="1" lang="zh-CN" altLang="en-US"/>
          </a:p>
        </p:txBody>
      </p:sp>
      <p:sp>
        <p:nvSpPr>
          <p:cNvPr id="4" name="标题 1"/>
          <p:cNvSpPr txBox="1"/>
          <p:nvPr/>
        </p:nvSpPr>
        <p:spPr>
          <a:xfrm>
            <a:off x="979441" y="2698509"/>
            <a:ext cx="4444794" cy="2651595"/>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1"/>
          </a:solidFill>
          <a:ln w="88557" cap="flat">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6600421" y="2076151"/>
            <a:ext cx="4754082" cy="3731524"/>
          </a:xfrm>
          <a:custGeom>
            <a:avLst/>
            <a:gdLst>
              <a:gd name="connsiteX0" fmla="*/ 0 w 2642042"/>
              <a:gd name="connsiteY0" fmla="*/ 0 h 2197271"/>
              <a:gd name="connsiteX1" fmla="*/ 2642042 w 2642042"/>
              <a:gd name="connsiteY1" fmla="*/ 90372 h 2197271"/>
              <a:gd name="connsiteX2" fmla="*/ 2470159 w 2642042"/>
              <a:gd name="connsiteY2" fmla="*/ 1201411 h 2197271"/>
              <a:gd name="connsiteX3" fmla="*/ 665384 w 2642042"/>
              <a:gd name="connsiteY3" fmla="*/ 2197272 h 2197271"/>
              <a:gd name="connsiteX4" fmla="*/ 0 w 2642042"/>
              <a:gd name="connsiteY4" fmla="*/ 0 h 2197271"/>
            </a:gdLst>
            <a:ahLst/>
            <a:cxnLst/>
            <a:rect l="l" t="t" r="r" b="b"/>
            <a:pathLst>
              <a:path w="2642042" h="2197271">
                <a:moveTo>
                  <a:pt x="0" y="0"/>
                </a:moveTo>
                <a:lnTo>
                  <a:pt x="2642042" y="90372"/>
                </a:lnTo>
                <a:lnTo>
                  <a:pt x="2470159" y="1201411"/>
                </a:lnTo>
                <a:lnTo>
                  <a:pt x="665384" y="2197272"/>
                </a:lnTo>
                <a:lnTo>
                  <a:pt x="0" y="0"/>
                </a:lnTo>
                <a:close/>
              </a:path>
            </a:pathLst>
          </a:custGeom>
          <a:noFill/>
          <a:ln w="8856" cap="flat">
            <a:solidFill>
              <a:schemeClr val="accent3">
                <a:lumMod val="75000"/>
              </a:schemeClr>
            </a:solid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6755065" y="2698509"/>
            <a:ext cx="4444794" cy="2651595"/>
          </a:xfrm>
          <a:custGeom>
            <a:avLst/>
            <a:gdLst>
              <a:gd name="connsiteX0" fmla="*/ 0 w 2470158"/>
              <a:gd name="connsiteY0" fmla="*/ 0 h 1476070"/>
              <a:gd name="connsiteX1" fmla="*/ 2470158 w 2470158"/>
              <a:gd name="connsiteY1" fmla="*/ 0 h 1476070"/>
              <a:gd name="connsiteX2" fmla="*/ 2470158 w 2470158"/>
              <a:gd name="connsiteY2" fmla="*/ 1476070 h 1476070"/>
              <a:gd name="connsiteX3" fmla="*/ 0 w 2470158"/>
              <a:gd name="connsiteY3" fmla="*/ 1476070 h 1476070"/>
            </a:gdLst>
            <a:ahLst/>
            <a:cxnLst/>
            <a:rect l="l" t="t" r="r" b="b"/>
            <a:pathLst>
              <a:path w="2470158" h="1476070">
                <a:moveTo>
                  <a:pt x="0" y="0"/>
                </a:moveTo>
                <a:lnTo>
                  <a:pt x="2470158" y="0"/>
                </a:lnTo>
                <a:lnTo>
                  <a:pt x="2470158" y="1476070"/>
                </a:lnTo>
                <a:lnTo>
                  <a:pt x="0" y="1476070"/>
                </a:lnTo>
                <a:close/>
              </a:path>
            </a:pathLst>
          </a:custGeom>
          <a:solidFill>
            <a:schemeClr val="accent3">
              <a:lumMod val="75000"/>
            </a:schemeClr>
          </a:solidFill>
          <a:ln w="88557"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2681437" y="1456724"/>
            <a:ext cx="1040803" cy="1040803"/>
          </a:xfrm>
          <a:custGeom>
            <a:avLst/>
            <a:gdLst>
              <a:gd name="connsiteX0" fmla="*/ 769045 w 769045"/>
              <a:gd name="connsiteY0" fmla="*/ 384523 h 769045"/>
              <a:gd name="connsiteX1" fmla="*/ 384523 w 769045"/>
              <a:gd name="connsiteY1" fmla="*/ 769045 h 769045"/>
              <a:gd name="connsiteX2" fmla="*/ 0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9" y="769045"/>
                  <a:pt x="384523" y="769045"/>
                </a:cubicBezTo>
                <a:cubicBezTo>
                  <a:pt x="172157" y="769045"/>
                  <a:pt x="0" y="596888"/>
                  <a:pt x="0" y="384523"/>
                </a:cubicBezTo>
                <a:cubicBezTo>
                  <a:pt x="0" y="172157"/>
                  <a:pt x="172157" y="0"/>
                  <a:pt x="384523" y="0"/>
                </a:cubicBezTo>
                <a:cubicBezTo>
                  <a:pt x="596889" y="0"/>
                  <a:pt x="769045" y="172157"/>
                  <a:pt x="769045" y="384523"/>
                </a:cubicBezTo>
                <a:close/>
              </a:path>
            </a:pathLst>
          </a:custGeom>
          <a:solidFill>
            <a:schemeClr val="accent1"/>
          </a:solidFill>
          <a:ln w="88557"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8457061" y="1456724"/>
            <a:ext cx="1040803" cy="1040803"/>
          </a:xfrm>
          <a:custGeom>
            <a:avLst/>
            <a:gdLst>
              <a:gd name="connsiteX0" fmla="*/ 769045 w 769045"/>
              <a:gd name="connsiteY0" fmla="*/ 384523 h 769045"/>
              <a:gd name="connsiteX1" fmla="*/ 384523 w 769045"/>
              <a:gd name="connsiteY1" fmla="*/ 769045 h 769045"/>
              <a:gd name="connsiteX2" fmla="*/ 1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8" y="769045"/>
                  <a:pt x="384523" y="769045"/>
                </a:cubicBezTo>
                <a:cubicBezTo>
                  <a:pt x="172157" y="769045"/>
                  <a:pt x="1" y="596888"/>
                  <a:pt x="1" y="384523"/>
                </a:cubicBezTo>
                <a:cubicBezTo>
                  <a:pt x="1" y="172157"/>
                  <a:pt x="172157" y="0"/>
                  <a:pt x="384523" y="0"/>
                </a:cubicBezTo>
                <a:cubicBezTo>
                  <a:pt x="596889" y="0"/>
                  <a:pt x="769045" y="172157"/>
                  <a:pt x="769045" y="384523"/>
                </a:cubicBezTo>
                <a:close/>
              </a:path>
            </a:pathLst>
          </a:custGeom>
          <a:solidFill>
            <a:schemeClr val="accent3">
              <a:lumMod val="75000"/>
            </a:schemeClr>
          </a:solidFill>
          <a:ln w="88557"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258490" y="2806631"/>
            <a:ext cx="3886696" cy="738735"/>
          </a:xfrm>
          <a:prstGeom prst="rect">
            <a:avLst/>
          </a:prstGeom>
          <a:noFill/>
          <a:ln>
            <a:noFill/>
          </a:ln>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Data Retention and Deletion</a:t>
            </a:r>
            <a:endParaRPr kumimoji="1" lang="zh-CN" altLang="en-US"/>
          </a:p>
        </p:txBody>
      </p:sp>
      <p:sp>
        <p:nvSpPr>
          <p:cNvPr id="10" name="标题 1"/>
          <p:cNvSpPr txBox="1"/>
          <p:nvPr/>
        </p:nvSpPr>
        <p:spPr>
          <a:xfrm>
            <a:off x="1258490" y="3583466"/>
            <a:ext cx="3886696" cy="1662622"/>
          </a:xfrm>
          <a:prstGeom prst="rect">
            <a:avLst/>
          </a:prstGeom>
          <a:noFill/>
          <a:ln>
            <a:noFill/>
          </a:ln>
        </p:spPr>
        <p:txBody>
          <a:bodyPr vert="horz" wrap="square" lIns="0" tIns="0" rIns="0" bIns="0" rtlCol="0" anchor="t"/>
          <a:lstStyle/>
          <a:p>
            <a:pPr algn="ctr"/>
            <a:r>
              <a:rPr kumimoji="1" lang="en-US" altLang="zh-CN" sz="1400">
                <a:ln w="12700">
                  <a:noFill/>
                </a:ln>
                <a:solidFill>
                  <a:srgbClr val="FFFFFF">
                    <a:alpha val="100000"/>
                  </a:srgbClr>
                </a:solidFill>
                <a:latin typeface="Poppins"/>
                <a:ea typeface="Poppins"/>
                <a:cs typeface="Poppins"/>
              </a:rPr>
              <a:t>Automating data retention policies and facilitating secure data deletion processes.</a:t>
            </a:r>
            <a:endParaRPr kumimoji="1" lang="zh-CN" altLang="en-US"/>
          </a:p>
        </p:txBody>
      </p:sp>
      <p:sp>
        <p:nvSpPr>
          <p:cNvPr id="11" name="标题 1"/>
          <p:cNvSpPr txBox="1"/>
          <p:nvPr/>
        </p:nvSpPr>
        <p:spPr>
          <a:xfrm>
            <a:off x="7034114" y="2809556"/>
            <a:ext cx="3886696" cy="738735"/>
          </a:xfrm>
          <a:prstGeom prst="rect">
            <a:avLst/>
          </a:prstGeom>
          <a:noFill/>
          <a:ln>
            <a:noFill/>
          </a:ln>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Archiving Solutions</a:t>
            </a:r>
            <a:endParaRPr kumimoji="1" lang="zh-CN" altLang="en-US"/>
          </a:p>
        </p:txBody>
      </p:sp>
      <p:sp>
        <p:nvSpPr>
          <p:cNvPr id="12" name="标题 1"/>
          <p:cNvSpPr txBox="1"/>
          <p:nvPr/>
        </p:nvSpPr>
        <p:spPr>
          <a:xfrm>
            <a:off x="7034114" y="3586391"/>
            <a:ext cx="3886696" cy="1662622"/>
          </a:xfrm>
          <a:prstGeom prst="rect">
            <a:avLst/>
          </a:prstGeom>
          <a:noFill/>
          <a:ln>
            <a:noFill/>
          </a:ln>
        </p:spPr>
        <p:txBody>
          <a:bodyPr vert="horz" wrap="square" lIns="0" tIns="0" rIns="0" bIns="0" rtlCol="0" anchor="t"/>
          <a:lstStyle/>
          <a:p>
            <a:pPr algn="ctr"/>
            <a:r>
              <a:rPr kumimoji="1" lang="en-US" altLang="zh-CN" sz="1400">
                <a:ln w="12700">
                  <a:noFill/>
                </a:ln>
                <a:solidFill>
                  <a:srgbClr val="FFFFFF">
                    <a:alpha val="100000"/>
                  </a:srgbClr>
                </a:solidFill>
                <a:latin typeface="Poppins"/>
                <a:ea typeface="Poppins"/>
                <a:cs typeface="Poppins"/>
              </a:rPr>
              <a:t>Offering solutions for archiving less frequently accessed data securely and efficiently.</a:t>
            </a:r>
            <a:endParaRPr kumimoji="1" lang="zh-CN" altLang="en-US"/>
          </a:p>
        </p:txBody>
      </p:sp>
      <p:sp>
        <p:nvSpPr>
          <p:cNvPr id="13" name="标题 1"/>
          <p:cNvSpPr txBox="1"/>
          <p:nvPr/>
        </p:nvSpPr>
        <p:spPr>
          <a:xfrm>
            <a:off x="2992713" y="1767999"/>
            <a:ext cx="418251" cy="418251"/>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8761365" y="1767999"/>
            <a:ext cx="432195" cy="418251"/>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299070" y="320879"/>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592800" y="399245"/>
            <a:ext cx="10858500"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Data Lifecycle Management</a:t>
            </a:r>
            <a:endParaRPr kumimoji="1" lang="zh-CN" altLang="en-US"/>
          </a:p>
        </p:txBody>
      </p:sp>
      <p:sp>
        <p:nvSpPr>
          <p:cNvPr id="17" name="标题 1"/>
          <p:cNvSpPr txBox="1"/>
          <p:nvPr/>
        </p:nvSpPr>
        <p:spPr>
          <a:xfrm rot="5400000">
            <a:off x="-457200" y="114300"/>
            <a:ext cx="914400" cy="914400"/>
          </a:xfrm>
          <a:prstGeom prst="blockArc">
            <a:avLst>
              <a:gd name="adj1" fmla="val 10800000"/>
              <a:gd name="adj2" fmla="val 0"/>
              <a:gd name="adj3" fmla="val 28546"/>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35B74"/>
      </a:dk2>
      <a:lt2>
        <a:srgbClr val="DFE3E5"/>
      </a:lt2>
      <a:accent1>
        <a:srgbClr val="03103B"/>
      </a:accent1>
      <a:accent2>
        <a:srgbClr val="000627"/>
      </a:accent2>
      <a:accent3>
        <a:srgbClr val="091D65"/>
      </a:accent3>
      <a:accent4>
        <a:srgbClr val="D783FF"/>
      </a:accent4>
      <a:accent5>
        <a:srgbClr val="3E8853"/>
      </a:accent5>
      <a:accent6>
        <a:srgbClr val="62A39F"/>
      </a:accent6>
      <a:hlink>
        <a:srgbClr val="6EAC1C"/>
      </a:hlink>
      <a:folHlink>
        <a:srgbClr val="B26B0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618</Words>
  <Application>Microsoft Office PowerPoint</Application>
  <PresentationFormat>Widescreen</PresentationFormat>
  <Paragraphs>103</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poppins-bold</vt:lpstr>
      <vt:lpstr>Arial</vt:lpstr>
      <vt:lpstr>Poppins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Allen Sanders</dc:creator>
  <cp:lastModifiedBy>Allen Sanders</cp:lastModifiedBy>
  <cp:revision>3</cp:revision>
  <dcterms:modified xsi:type="dcterms:W3CDTF">2025-08-25T11:42:29Z</dcterms:modified>
</cp:coreProperties>
</file>